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2" r:id="rId9"/>
    <p:sldId id="257" r:id="rId10"/>
    <p:sldId id="264"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93" r:id="rId24"/>
    <p:sldId id="294" r:id="rId25"/>
    <p:sldId id="276" r:id="rId26"/>
    <p:sldId id="277" r:id="rId27"/>
    <p:sldId id="278" r:id="rId28"/>
    <p:sldId id="279" r:id="rId29"/>
    <p:sldId id="280" r:id="rId30"/>
    <p:sldId id="281" r:id="rId31"/>
    <p:sldId id="282" r:id="rId32"/>
    <p:sldId id="295" r:id="rId33"/>
    <p:sldId id="296" r:id="rId34"/>
    <p:sldId id="297" r:id="rId35"/>
    <p:sldId id="298" r:id="rId36"/>
    <p:sldId id="299" r:id="rId37"/>
    <p:sldId id="300" r:id="rId38"/>
    <p:sldId id="301" r:id="rId39"/>
    <p:sldId id="302" r:id="rId40"/>
    <p:sldId id="303" r:id="rId41"/>
    <p:sldId id="304" r:id="rId42"/>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EE4D59FA-DE97-4C60-97FB-4964EA3D80A8}" type="datetimeFigureOut">
              <a:rPr lang="ms-MY" smtClean="0"/>
              <a:t>01/01/2015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C0148F2-50E7-476E-898A-27DE960DB012}" type="slidenum">
              <a:rPr lang="ms-MY" smtClean="0"/>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E4D59FA-DE97-4C60-97FB-4964EA3D80A8}" type="datetimeFigureOut">
              <a:rPr lang="ms-MY" smtClean="0"/>
              <a:t>01/01/2015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C0148F2-50E7-476E-898A-27DE960DB012}" type="slidenum">
              <a:rPr lang="ms-MY" smtClean="0"/>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E4D59FA-DE97-4C60-97FB-4964EA3D80A8}" type="datetimeFigureOut">
              <a:rPr lang="ms-MY" smtClean="0"/>
              <a:t>01/01/2015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C0148F2-50E7-476E-898A-27DE960DB012}" type="slidenum">
              <a:rPr lang="ms-MY" smtClean="0"/>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505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012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5394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974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1/1/2015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748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1/1/2015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47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1/1/2015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307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EE4D59FA-DE97-4C60-97FB-4964EA3D80A8}" type="datetimeFigureOut">
              <a:rPr lang="ms-MY" smtClean="0"/>
              <a:t>01/01/2015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C0148F2-50E7-476E-898A-27DE960DB012}" type="slidenum">
              <a:rPr lang="ms-MY" smtClean="0"/>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1/1/2015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991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1675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1/1/2015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25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01/01/2015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97627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01/01/2015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45541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01/01/2015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29837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01/01/2015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3546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01/01/2015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045912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01/01/2015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203289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01/01/2015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3222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4D59FA-DE97-4C60-97FB-4964EA3D80A8}" type="datetimeFigureOut">
              <a:rPr lang="ms-MY" smtClean="0"/>
              <a:t>01/01/2015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C0148F2-50E7-476E-898A-27DE960DB012}" type="slidenum">
              <a:rPr lang="ms-MY" smtClean="0"/>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01/01/2015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1458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01/01/2015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73927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01/01/2015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446567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01/01/2015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74292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01/01/2015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97853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01/01/2015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09374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01/01/2015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72768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523581DA-76FE-4C0A-8EBA-4E1E62DBE108}" type="datetimeFigureOut">
              <a:rPr lang="ms-MY" smtClean="0">
                <a:solidFill>
                  <a:prstClr val="black">
                    <a:tint val="75000"/>
                  </a:prstClr>
                </a:solidFill>
              </a:rPr>
              <a:pPr/>
              <a:t>01/01/2015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098616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523581DA-76FE-4C0A-8EBA-4E1E62DBE108}" type="datetimeFigureOut">
              <a:rPr lang="ms-MY" smtClean="0">
                <a:solidFill>
                  <a:prstClr val="black">
                    <a:tint val="75000"/>
                  </a:prstClr>
                </a:solidFill>
              </a:rPr>
              <a:pPr/>
              <a:t>01/01/2015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64456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523581DA-76FE-4C0A-8EBA-4E1E62DBE108}" type="datetimeFigureOut">
              <a:rPr lang="ms-MY" smtClean="0">
                <a:solidFill>
                  <a:prstClr val="black">
                    <a:tint val="75000"/>
                  </a:prstClr>
                </a:solidFill>
              </a:rPr>
              <a:pPr/>
              <a:t>01/01/2015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20619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EE4D59FA-DE97-4C60-97FB-4964EA3D80A8}" type="datetimeFigureOut">
              <a:rPr lang="ms-MY" smtClean="0"/>
              <a:t>01/01/2015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5C0148F2-50E7-476E-898A-27DE960DB012}" type="slidenum">
              <a:rPr lang="ms-MY" smtClean="0"/>
              <a:t>‹#›</a:t>
            </a:fld>
            <a:endParaRPr lang="ms-MY"/>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581DA-76FE-4C0A-8EBA-4E1E62DBE108}" type="datetimeFigureOut">
              <a:rPr lang="ms-MY" smtClean="0">
                <a:solidFill>
                  <a:prstClr val="black">
                    <a:tint val="75000"/>
                  </a:prstClr>
                </a:solidFill>
              </a:rPr>
              <a:pPr/>
              <a:t>01/01/2015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04084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581DA-76FE-4C0A-8EBA-4E1E62DBE108}" type="datetimeFigureOut">
              <a:rPr lang="ms-MY" smtClean="0">
                <a:solidFill>
                  <a:prstClr val="black">
                    <a:tint val="75000"/>
                  </a:prstClr>
                </a:solidFill>
              </a:rPr>
              <a:pPr/>
              <a:t>01/01/2015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32811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581DA-76FE-4C0A-8EBA-4E1E62DBE108}" type="datetimeFigureOut">
              <a:rPr lang="ms-MY" smtClean="0">
                <a:solidFill>
                  <a:prstClr val="black">
                    <a:tint val="75000"/>
                  </a:prstClr>
                </a:solidFill>
              </a:rPr>
              <a:pPr/>
              <a:t>01/01/2015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145788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01/01/2015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493309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523581DA-76FE-4C0A-8EBA-4E1E62DBE108}" type="datetimeFigureOut">
              <a:rPr lang="ms-MY" smtClean="0">
                <a:solidFill>
                  <a:prstClr val="black">
                    <a:tint val="75000"/>
                  </a:prstClr>
                </a:solidFill>
              </a:rPr>
              <a:pPr/>
              <a:t>01/01/2015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8561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EE4D59FA-DE97-4C60-97FB-4964EA3D80A8}" type="datetimeFigureOut">
              <a:rPr lang="ms-MY" smtClean="0"/>
              <a:t>01/01/2015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5C0148F2-50E7-476E-898A-27DE960DB012}" type="slidenum">
              <a:rPr lang="ms-MY" smtClean="0"/>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EE4D59FA-DE97-4C60-97FB-4964EA3D80A8}" type="datetimeFigureOut">
              <a:rPr lang="ms-MY" smtClean="0"/>
              <a:t>01/01/2015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5C0148F2-50E7-476E-898A-27DE960DB012}" type="slidenum">
              <a:rPr lang="ms-MY" smtClean="0"/>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4D59FA-DE97-4C60-97FB-4964EA3D80A8}" type="datetimeFigureOut">
              <a:rPr lang="ms-MY" smtClean="0"/>
              <a:t>01/01/2015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5C0148F2-50E7-476E-898A-27DE960DB012}" type="slidenum">
              <a:rPr lang="ms-MY" smtClean="0"/>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D59FA-DE97-4C60-97FB-4964EA3D80A8}" type="datetimeFigureOut">
              <a:rPr lang="ms-MY" smtClean="0"/>
              <a:t>01/01/2015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5C0148F2-50E7-476E-898A-27DE960DB012}" type="slidenum">
              <a:rPr lang="ms-MY" smtClean="0"/>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4D59FA-DE97-4C60-97FB-4964EA3D80A8}" type="datetimeFigureOut">
              <a:rPr lang="ms-MY" smtClean="0"/>
              <a:t>01/01/2015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5C0148F2-50E7-476E-898A-27DE960DB012}" type="slidenum">
              <a:rPr lang="ms-MY" smtClean="0"/>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D59FA-DE97-4C60-97FB-4964EA3D80A8}" type="datetimeFigureOut">
              <a:rPr lang="ms-MY" smtClean="0"/>
              <a:t>01/01/2015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148F2-50E7-476E-898A-27DE960DB012}" type="slidenum">
              <a:rPr lang="ms-MY" smtClean="0"/>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1/1/2015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5189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01/01/2015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10811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581DA-76FE-4C0A-8EBA-4E1E62DBE108}" type="datetimeFigureOut">
              <a:rPr lang="ms-MY" smtClean="0">
                <a:solidFill>
                  <a:prstClr val="black">
                    <a:tint val="75000"/>
                  </a:prstClr>
                </a:solidFill>
              </a:rPr>
              <a:pPr/>
              <a:t>01/01/2015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8FA5E-0794-41EA-ABC6-83A0A9DFCE57}"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63735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ms-MY"/>
          </a:p>
        </p:txBody>
      </p:sp>
      <p:sp>
        <p:nvSpPr>
          <p:cNvPr id="3" name="Subtitle 2"/>
          <p:cNvSpPr>
            <a:spLocks noGrp="1"/>
          </p:cNvSpPr>
          <p:nvPr>
            <p:ph type="subTitle" idx="1"/>
          </p:nvPr>
        </p:nvSpPr>
        <p:spPr/>
        <p:txBody>
          <a:bodyPr/>
          <a:lstStyle/>
          <a:p>
            <a:endParaRPr lang="ms-MY"/>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15616" y="44624"/>
            <a:ext cx="6787901" cy="954107"/>
          </a:xfrm>
          <a:prstGeom prst="rect">
            <a:avLst/>
          </a:prstGeom>
        </p:spPr>
        <p:txBody>
          <a:bodyPr wrap="square">
            <a:spAutoFit/>
          </a:bodyPr>
          <a:lstStyle/>
          <a:p>
            <a:pPr lvl="0" algn="ctr"/>
            <a:r>
              <a:rPr lang="en-US" sz="2800"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Membuktikan</a:t>
            </a:r>
            <a:r>
              <a:rPr lang="en-US" sz="2800" dirty="0"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 </a:t>
            </a:r>
            <a:r>
              <a:rPr lang="en-US" sz="2800"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kecintaan</a:t>
            </a:r>
            <a:r>
              <a:rPr lang="en-US" sz="2800" dirty="0"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 </a:t>
            </a:r>
            <a:r>
              <a:rPr lang="en-US" sz="2800"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kepada</a:t>
            </a:r>
            <a:r>
              <a:rPr lang="en-US" sz="2800" dirty="0"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 </a:t>
            </a:r>
            <a:r>
              <a:rPr lang="en-US" sz="2800"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Rasulullah</a:t>
            </a:r>
            <a:r>
              <a:rPr lang="en-US" sz="2800" dirty="0"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 SAW</a:t>
            </a:r>
            <a:endParaRPr lang="en-US" sz="2400" dirty="0">
              <a:ln w="3175">
                <a:solidFill>
                  <a:schemeClr val="tx1"/>
                </a:solidFill>
              </a:ln>
              <a:effectLst>
                <a:glow rad="101600">
                  <a:schemeClr val="bg1"/>
                </a:glow>
                <a:outerShdw blurRad="38100" dist="38100" dir="2700000" algn="tl">
                  <a:srgbClr val="000000">
                    <a:alpha val="43137"/>
                  </a:srgbClr>
                </a:outerShdw>
              </a:effectLst>
              <a:ea typeface="Calibri"/>
              <a:cs typeface="Arial"/>
            </a:endParaRPr>
          </a:p>
        </p:txBody>
      </p:sp>
      <p:sp>
        <p:nvSpPr>
          <p:cNvPr id="4" name="Freeform 3"/>
          <p:cNvSpPr/>
          <p:nvPr/>
        </p:nvSpPr>
        <p:spPr>
          <a:xfrm>
            <a:off x="854042" y="2490831"/>
            <a:ext cx="3322740" cy="186308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chemeClr val="tx1"/>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Kenali</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kesempurnaan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dan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kemuliaan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peribadi</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serta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akhlak</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baginda</a:t>
            </a:r>
            <a:endParaRPr kumimoji="0" lang="en-MY" sz="2400" b="1"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5" name="Freeform 4"/>
          <p:cNvSpPr/>
          <p:nvPr/>
        </p:nvSpPr>
        <p:spPr>
          <a:xfrm>
            <a:off x="5131978" y="2502024"/>
            <a:ext cx="3322740" cy="186308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chemeClr val="tx1"/>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Kepatuhan dan ketaatan terhadap suruhan dan larangan syara’</a:t>
            </a:r>
            <a:endParaRPr kumimoji="0" lang="en-MY" sz="2400" b="0"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Right Arrow 5"/>
          <p:cNvSpPr/>
          <p:nvPr/>
        </p:nvSpPr>
        <p:spPr>
          <a:xfrm>
            <a:off x="4150324" y="2574032"/>
            <a:ext cx="1008112" cy="963669"/>
          </a:xfrm>
          <a:prstGeom prst="rightArrow">
            <a:avLst/>
          </a:prstGeom>
          <a:solidFill>
            <a:srgbClr val="00B05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4010288"/>
            <a:ext cx="8991600" cy="1938992"/>
          </a:xfrm>
          <a:prstGeom prst="rect">
            <a:avLst/>
          </a:prstGeom>
          <a:solidFill>
            <a:srgbClr val="00B0F0">
              <a:alpha val="43000"/>
            </a:srgbClr>
          </a:solidFill>
        </p:spPr>
        <p:txBody>
          <a:bodyPr wrap="square">
            <a:spAutoFit/>
          </a:bodyPr>
          <a:lstStyle/>
          <a:p>
            <a:pPr algn="ct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Katakanlah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mengasihi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ikutilah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daku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Mengasihi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menghimpunkan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dosa-dosa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ingatlah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Pengampun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Mengasihani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937789" y="-27384"/>
            <a:ext cx="7214246"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Ali Imran,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31:</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323528" y="2219380"/>
            <a:ext cx="8352928" cy="1569660"/>
          </a:xfrm>
          <a:prstGeom prst="rect">
            <a:avLst/>
          </a:prstGeom>
          <a:solidFill>
            <a:schemeClr val="accent2">
              <a:alpha val="61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قُلْ إِن كُنتُمْ تُحِبُّونَ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فَاتَّبِعُونِي يُحْبِبْكُمُ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وَيَغْفِرْ لَكُمْ ذُنُوبَكُمْ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غَفُورٌ رَّحِيمٌ</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83568" y="44624"/>
            <a:ext cx="7704856" cy="1077218"/>
          </a:xfrm>
          <a:prstGeom prst="rect">
            <a:avLst/>
          </a:prstGeom>
        </p:spPr>
        <p:txBody>
          <a:bodyPr wrap="square">
            <a:spAutoFit/>
          </a:bodyPr>
          <a:lstStyle/>
          <a:p>
            <a:pPr lvl="0" algn="ctr"/>
            <a:r>
              <a:rPr lang="en-US" sz="3200"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Kisah</a:t>
            </a:r>
            <a:r>
              <a:rPr lang="en-US" sz="3200" dirty="0"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 </a:t>
            </a:r>
            <a:r>
              <a:rPr lang="en-US" sz="3200"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Saidina</a:t>
            </a:r>
            <a:r>
              <a:rPr lang="en-US" sz="3200" dirty="0"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 Umar </a:t>
            </a:r>
            <a:r>
              <a:rPr lang="en-US" sz="3200"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bersama</a:t>
            </a:r>
            <a:r>
              <a:rPr lang="en-US" sz="3200" dirty="0"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 </a:t>
            </a:r>
          </a:p>
          <a:p>
            <a:pPr lvl="0" algn="ctr"/>
            <a:r>
              <a:rPr lang="en-US" sz="3200" dirty="0" err="1"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Rasulullah</a:t>
            </a:r>
            <a:r>
              <a:rPr lang="en-US" sz="3200" dirty="0" smtClean="0">
                <a:ln w="3175">
                  <a:solidFill>
                    <a:schemeClr val="tx1"/>
                  </a:solidFill>
                </a:ln>
                <a:effectLst>
                  <a:glow rad="101600">
                    <a:schemeClr val="bg1"/>
                  </a:glow>
                  <a:outerShdw blurRad="38100" dist="38100" dir="2700000" algn="tl">
                    <a:srgbClr val="000000">
                      <a:alpha val="43137"/>
                    </a:srgbClr>
                  </a:outerShdw>
                </a:effectLst>
                <a:latin typeface="Arial"/>
                <a:ea typeface="Calibri"/>
                <a:cs typeface="Arial"/>
              </a:rPr>
              <a:t> SAW</a:t>
            </a:r>
            <a:endParaRPr lang="en-US" sz="2800" dirty="0">
              <a:ln w="3175">
                <a:solidFill>
                  <a:schemeClr val="tx1"/>
                </a:solidFill>
              </a:ln>
              <a:effectLst>
                <a:glow rad="101600">
                  <a:schemeClr val="bg1"/>
                </a:glow>
                <a:outerShdw blurRad="38100" dist="38100" dir="2700000" algn="tl">
                  <a:srgbClr val="000000">
                    <a:alpha val="43137"/>
                  </a:srgbClr>
                </a:outerShdw>
              </a:effectLst>
              <a:ea typeface="Calibri"/>
              <a:cs typeface="Arial"/>
            </a:endParaRPr>
          </a:p>
        </p:txBody>
      </p:sp>
      <p:sp>
        <p:nvSpPr>
          <p:cNvPr id="4" name="Rectangle 3"/>
          <p:cNvSpPr/>
          <p:nvPr/>
        </p:nvSpPr>
        <p:spPr>
          <a:xfrm>
            <a:off x="0" y="2019612"/>
            <a:ext cx="9144000" cy="3785652"/>
          </a:xfrm>
          <a:prstGeom prst="rect">
            <a:avLst/>
          </a:prstGeom>
          <a:solidFill>
            <a:schemeClr val="accent2">
              <a:alpha val="49000"/>
            </a:schemeClr>
          </a:solidFill>
        </p:spPr>
        <p:txBody>
          <a:bodyPr wrap="square">
            <a:spAutoFit/>
          </a:bodyPr>
          <a:lstStyle/>
          <a:p>
            <a:pPr algn="ctr"/>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كُنَّا مَعَ النَّبِيِّ صَلَّى </a:t>
            </a: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عَلَيْهِ وَسَلَّمَ، وَهُوَ آخِذٌ بِيَدِ عُمَرَ بْنِ الْخَطَّابِ، فَقَالَ لَهُ عُمَرُ: يَا رَسُولَ </a:t>
            </a: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لأَنْتَ أَحَبُّ إِلَيَّ مِنْ كُلِّ شَيْءٍ إِلاَّ مِنْ نَفْسِي. فَقَالَ النَّبِيُّ صَلَّى </a:t>
            </a: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عَلَيْهِ وَسَلَّم:َ لاَ، وَالَّذِي نَفْسِي بِيَدِهِ، حَتَّى أَكُونَ أَحَبَّ إِلَيْكَ مِنْ نَفْسِكَ، فَقَالَ لَهُ عُمَرُ: فَإِنَّهُ الآنَ، </a:t>
            </a: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وَاللهِ </a:t>
            </a:r>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لأَنْتَ أَحَبُّ إِلَيَّ مِنْ نَفْسِي. فَقَالَ النَّبِيُّ صَلَّى </a:t>
            </a:r>
            <a:r>
              <a:rPr lang="ar-EG"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EG"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عَلَيْهِ وَسَلَّم: الآنَ يَا عُمَرُ.</a:t>
            </a:r>
            <a:endParaRPr lang="ms-MY" sz="40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699793" y="404664"/>
            <a:ext cx="2808312" cy="461665"/>
          </a:xfrm>
          <a:prstGeom prst="rect">
            <a:avLst/>
          </a:prstGeom>
          <a:solidFill>
            <a:srgbClr val="00B0F0"/>
          </a:solidFill>
          <a:ln>
            <a:solidFill>
              <a:schemeClr val="tx1"/>
            </a:solidFill>
          </a:ln>
        </p:spPr>
        <p:txBody>
          <a:bodyPr wrap="square">
            <a:spAutoFit/>
          </a:bodyPr>
          <a:lstStyle/>
          <a:p>
            <a:pPr algn="ctr"/>
            <a:r>
              <a:rPr lang="en-US" sz="2400" b="1"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Saidina</a:t>
            </a:r>
            <a:r>
              <a:rPr lang="en-US" sz="2400" b="1"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Umar R.A</a:t>
            </a:r>
          </a:p>
        </p:txBody>
      </p:sp>
      <p:sp>
        <p:nvSpPr>
          <p:cNvPr id="4" name="Cloud Callout 3"/>
          <p:cNvSpPr/>
          <p:nvPr/>
        </p:nvSpPr>
        <p:spPr>
          <a:xfrm>
            <a:off x="35496" y="1846016"/>
            <a:ext cx="6192688" cy="2159048"/>
          </a:xfrm>
          <a:prstGeom prst="cloudCallout">
            <a:avLst>
              <a:gd name="adj1" fmla="val -44796"/>
              <a:gd name="adj2" fmla="val -6096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Tidak</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demi Allah yang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nyawaku</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dalam</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genggamannya</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tidak</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engkau</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benar-benar</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kasih</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sehingga</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diriku</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lebih</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engkau</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kasih</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daripada</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dirimu</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a:t>
            </a:r>
            <a:endParaRPr lang="en-US" sz="2200" b="1" dirty="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endParaRPr>
          </a:p>
        </p:txBody>
      </p:sp>
      <p:sp>
        <p:nvSpPr>
          <p:cNvPr id="5" name="Cloud Callout 4"/>
          <p:cNvSpPr/>
          <p:nvPr/>
        </p:nvSpPr>
        <p:spPr>
          <a:xfrm>
            <a:off x="4470702" y="3429000"/>
            <a:ext cx="4572507" cy="2016224"/>
          </a:xfrm>
          <a:prstGeom prst="cloudCallout">
            <a:avLst>
              <a:gd name="adj1" fmla="val -64879"/>
              <a:gd name="adj2" fmla="val 9717"/>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Sesungguhnya</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sekarang</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demi Allah,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engkau</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lebih</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aku</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kasih</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daripada</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dariku</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a:t>
            </a:r>
            <a:endParaRPr lang="en-US" sz="2200" b="1" dirty="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endParaRPr>
          </a:p>
        </p:txBody>
      </p:sp>
      <p:sp>
        <p:nvSpPr>
          <p:cNvPr id="6" name="Cloud Callout 5"/>
          <p:cNvSpPr/>
          <p:nvPr/>
        </p:nvSpPr>
        <p:spPr>
          <a:xfrm>
            <a:off x="4355976" y="695081"/>
            <a:ext cx="4680520" cy="1869823"/>
          </a:xfrm>
          <a:prstGeom prst="cloudCallout">
            <a:avLst>
              <a:gd name="adj1" fmla="val -67576"/>
              <a:gd name="adj2" fmla="val -26554"/>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endParaRPr>
          </a:p>
          <a:p>
            <a:pPr algn="ctr"/>
            <a:r>
              <a:rPr lang="en-US" sz="2200" b="1"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a:t>
            </a:r>
            <a:r>
              <a:rPr lang="en-US" sz="2200" b="1"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Sesungguhnya</a:t>
            </a:r>
            <a:r>
              <a:rPr lang="en-US" sz="2200" b="1"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engkau</a:t>
            </a:r>
            <a:r>
              <a:rPr lang="en-US" sz="2200" b="1"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lebih</a:t>
            </a:r>
            <a:r>
              <a:rPr lang="en-US" sz="2200" b="1"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aku</a:t>
            </a:r>
            <a:r>
              <a:rPr lang="en-US" sz="2200" b="1"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cintai</a:t>
            </a:r>
            <a:r>
              <a:rPr lang="en-US" sz="2200" b="1"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dan</a:t>
            </a:r>
            <a:r>
              <a:rPr lang="en-US" sz="2200" b="1"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kasih</a:t>
            </a:r>
            <a:r>
              <a:rPr lang="en-US" sz="2200" b="1"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daripada</a:t>
            </a:r>
            <a:r>
              <a:rPr lang="en-US" sz="2200" b="1"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setiap</a:t>
            </a:r>
            <a:r>
              <a:rPr lang="en-US" sz="2200" b="1"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sesuatu</a:t>
            </a:r>
            <a:r>
              <a:rPr lang="en-US" sz="2200" b="1"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selain</a:t>
            </a:r>
            <a:r>
              <a:rPr lang="en-US" sz="2200" b="1"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diriku</a:t>
            </a:r>
            <a:r>
              <a:rPr lang="en-US" sz="2200" b="1"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a:t>
            </a:r>
          </a:p>
          <a:p>
            <a:pPr lvl="0" algn="ctr"/>
            <a:endParaRPr lang="en-US" sz="2200" dirty="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endParaRPr>
          </a:p>
        </p:txBody>
      </p:sp>
      <p:sp>
        <p:nvSpPr>
          <p:cNvPr id="7" name="Rectangle 6"/>
          <p:cNvSpPr/>
          <p:nvPr/>
        </p:nvSpPr>
        <p:spPr>
          <a:xfrm>
            <a:off x="197513" y="1412776"/>
            <a:ext cx="2862319" cy="461665"/>
          </a:xfrm>
          <a:prstGeom prst="rect">
            <a:avLst/>
          </a:prstGeom>
          <a:solidFill>
            <a:srgbClr val="00B050"/>
          </a:solidFill>
          <a:ln>
            <a:solidFill>
              <a:schemeClr val="tx1"/>
            </a:solidFill>
          </a:ln>
        </p:spPr>
        <p:txBody>
          <a:bodyPr wrap="square">
            <a:spAutoFit/>
          </a:bodyPr>
          <a:lstStyle/>
          <a:p>
            <a:pPr algn="ctr"/>
            <a:r>
              <a:rPr lang="en-US" sz="2400" b="1"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Rasulullah</a:t>
            </a:r>
            <a:r>
              <a:rPr lang="en-US" sz="2400" b="1"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SAW</a:t>
            </a:r>
          </a:p>
        </p:txBody>
      </p:sp>
      <p:sp>
        <p:nvSpPr>
          <p:cNvPr id="8" name="Rectangle 7"/>
          <p:cNvSpPr/>
          <p:nvPr/>
        </p:nvSpPr>
        <p:spPr>
          <a:xfrm>
            <a:off x="2195737" y="4325034"/>
            <a:ext cx="2880320" cy="461665"/>
          </a:xfrm>
          <a:prstGeom prst="rect">
            <a:avLst/>
          </a:prstGeom>
          <a:solidFill>
            <a:srgbClr val="00B0F0"/>
          </a:solidFill>
          <a:ln>
            <a:solidFill>
              <a:schemeClr val="tx1"/>
            </a:solidFill>
          </a:ln>
        </p:spPr>
        <p:txBody>
          <a:bodyPr wrap="square">
            <a:spAutoFit/>
          </a:bodyPr>
          <a:lstStyle/>
          <a:p>
            <a:pPr algn="ctr"/>
            <a:r>
              <a:rPr lang="en-US" sz="2400" b="1"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Saidina</a:t>
            </a:r>
            <a:r>
              <a:rPr lang="en-US" sz="2400" b="1"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Umar R.A</a:t>
            </a:r>
          </a:p>
        </p:txBody>
      </p:sp>
      <p:sp>
        <p:nvSpPr>
          <p:cNvPr id="9" name="Cloud Callout 8"/>
          <p:cNvSpPr/>
          <p:nvPr/>
        </p:nvSpPr>
        <p:spPr>
          <a:xfrm>
            <a:off x="395536" y="5125180"/>
            <a:ext cx="5616624" cy="1566197"/>
          </a:xfrm>
          <a:prstGeom prst="cloudCallout">
            <a:avLst>
              <a:gd name="adj1" fmla="val 64840"/>
              <a:gd name="adj2" fmla="val 2038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Sekarang</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barulah</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engkau</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mendapat</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hakikat</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cinta</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a:t>
            </a:r>
            <a:r>
              <a:rPr lang="en-US" sz="2200" b="1"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wahai</a:t>
            </a:r>
            <a:r>
              <a:rPr lang="en-US" sz="2200" b="1"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rPr>
              <a:t> Umar”.</a:t>
            </a:r>
            <a:endParaRPr lang="en-US" sz="2200" b="1" dirty="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ea typeface="Times New Roman"/>
              <a:cs typeface="Arial" pitchFamily="34" charset="0"/>
            </a:endParaRPr>
          </a:p>
        </p:txBody>
      </p:sp>
      <p:sp>
        <p:nvSpPr>
          <p:cNvPr id="10" name="Rectangle 9"/>
          <p:cNvSpPr/>
          <p:nvPr/>
        </p:nvSpPr>
        <p:spPr>
          <a:xfrm>
            <a:off x="5022049" y="5909210"/>
            <a:ext cx="2862319" cy="461665"/>
          </a:xfrm>
          <a:prstGeom prst="rect">
            <a:avLst/>
          </a:prstGeom>
          <a:solidFill>
            <a:srgbClr val="00B050"/>
          </a:solidFill>
          <a:ln>
            <a:solidFill>
              <a:schemeClr val="tx1"/>
            </a:solidFill>
          </a:ln>
        </p:spPr>
        <p:txBody>
          <a:bodyPr wrap="square">
            <a:spAutoFit/>
          </a:bodyPr>
          <a:lstStyle/>
          <a:p>
            <a:pPr algn="ctr"/>
            <a:r>
              <a:rPr lang="en-US" sz="2400" b="1" dirty="0" err="1"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Rasulullah</a:t>
            </a:r>
            <a:r>
              <a:rPr lang="en-US" sz="2400" b="1" dirty="0" smtClean="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pitchFamily="34" charset="0"/>
                <a:ea typeface="Times New Roman"/>
                <a:cs typeface="Arial" pitchFamily="34" charset="0"/>
              </a:rPr>
              <a:t> SAW</a:t>
            </a: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4060844" y="1596780"/>
            <a:ext cx="4471595" cy="183222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25400" cap="flat" cmpd="sng" algn="ctr">
            <a:solidFill>
              <a:sysClr val="window" lastClr="FFFFFF"/>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244600" fontAlgn="auto">
              <a:lnSpc>
                <a:spcPct val="90000"/>
              </a:lnSpc>
              <a:spcAft>
                <a:spcPct val="35000"/>
              </a:spcAft>
              <a:defRPr/>
            </a:pPr>
            <a:r>
              <a:rPr lang="sv-SE" sz="24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Seharusnya, kita turut membalas kecintaan baginda dengan ketaatan dan kecintaan </a:t>
            </a:r>
            <a:endParaRPr lang="en-MY" sz="24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4" name="Rectangle 3"/>
          <p:cNvSpPr/>
          <p:nvPr/>
        </p:nvSpPr>
        <p:spPr>
          <a:xfrm>
            <a:off x="395536" y="4169074"/>
            <a:ext cx="8208912" cy="916110"/>
          </a:xfrm>
          <a:prstGeom prst="rect">
            <a:avLst/>
          </a:prstGeom>
          <a:solidFill>
            <a:schemeClr val="accent3">
              <a:lumMod val="75000"/>
            </a:schemeClr>
          </a:solidFill>
          <a:ln w="38100" cap="flat" cmpd="sng" algn="ctr">
            <a:solidFill>
              <a:srgbClr val="7030A0"/>
            </a:solidFill>
            <a:prstDash val="solid"/>
          </a:ln>
          <a:effectLst/>
        </p:spPr>
        <p:txBody>
          <a:bodyPr lIns="160344" tIns="160344" rIns="160344" bIns="160344" spcCol="1270"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defTabSz="1244600" fontAlgn="auto">
              <a:lnSpc>
                <a:spcPct val="90000"/>
              </a:lnSpc>
              <a:spcAft>
                <a:spcPct val="35000"/>
              </a:spcAft>
              <a:defRPr/>
            </a:pPr>
            <a:r>
              <a:rPr lang="nl-NL" sz="24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Hindarilah maksiat kepada Allah dan Rasulnya.</a:t>
            </a:r>
            <a:endParaRPr lang="en-MY" sz="24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5" name="Pentagon 4"/>
          <p:cNvSpPr/>
          <p:nvPr/>
        </p:nvSpPr>
        <p:spPr>
          <a:xfrm>
            <a:off x="395536" y="1581824"/>
            <a:ext cx="3888432" cy="1804293"/>
          </a:xfrm>
          <a:prstGeom prst="homePlate">
            <a:avLst/>
          </a:prstGeom>
          <a:solidFill>
            <a:srgbClr val="00B0F0"/>
          </a:solidFill>
          <a:ln w="25400" cap="flat" cmpd="sng" algn="ctr">
            <a:solidFill>
              <a:sysClr val="window" lastClr="FFFFFF"/>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3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Baginda akan menunggu umatnya untuk di beri syafaat</a:t>
            </a:r>
            <a:endParaRPr lang="en-MY" sz="23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6" name="Rectangle 5"/>
          <p:cNvSpPr/>
          <p:nvPr/>
        </p:nvSpPr>
        <p:spPr>
          <a:xfrm>
            <a:off x="971600" y="-27384"/>
            <a:ext cx="7214246"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SAW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juga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amat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merindui</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u</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matnya</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59632" y="1070739"/>
            <a:ext cx="7416824" cy="1206133"/>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chemeClr val="tx1"/>
            </a:solidFill>
            <a:prstDash val="solid"/>
          </a:ln>
          <a:effectLst>
            <a:outerShdw blurRad="40000" dist="23000" dir="5400000" rotWithShape="0">
              <a:srgbClr val="000000">
                <a:alpha val="35000"/>
              </a:srgbClr>
            </a:outerShdw>
          </a:effectLst>
        </p:spPr>
        <p:txBody>
          <a:bodyPr spcFirstLastPara="0" vert="horz" wrap="square" lIns="147322" tIns="147322" rIns="147322" bIns="147322" numCol="1" spcCol="1270" anchor="ctr" anchorCtr="0">
            <a:noAutofit/>
          </a:bodyPr>
          <a:lstStyle/>
          <a:p>
            <a:pPr lvl="0" algn="ctr" defTabSz="1155700">
              <a:lnSpc>
                <a:spcPct val="90000"/>
              </a:lnSpc>
              <a:spcBef>
                <a:spcPct val="0"/>
              </a:spcBef>
              <a:spcAft>
                <a:spcPct val="35000"/>
              </a:spcAft>
            </a:pPr>
            <a:r>
              <a:rPr lang="sv-SE" sz="23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Mengikuti Rasulullah SAW dalam perkataan dan perbuatan, serta mengamalkan sunnah-sunnah baginda</a:t>
            </a:r>
            <a:endParaRPr kumimoji="0" lang="en-MY" sz="2300" b="1" i="0" u="none" strike="noStrike" kern="1200" cap="none" spc="0" normalizeH="0" baseline="0" noProof="0" dirty="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4" name="Rectangle 3"/>
          <p:cNvSpPr/>
          <p:nvPr/>
        </p:nvSpPr>
        <p:spPr>
          <a:xfrm>
            <a:off x="1290096" y="2348880"/>
            <a:ext cx="7386360" cy="1008112"/>
          </a:xfrm>
          <a:prstGeom prst="rect">
            <a:avLst/>
          </a:prstGeom>
          <a:solidFill>
            <a:schemeClr val="accent6">
              <a:lumMod val="75000"/>
            </a:schemeClr>
          </a:solidFill>
          <a:ln w="9525" cap="flat" cmpd="sng" algn="ctr">
            <a:solidFill>
              <a:schemeClr val="bg1"/>
            </a:solidFill>
            <a:prstDash val="solid"/>
          </a:ln>
          <a:effectLst>
            <a:outerShdw blurRad="40000" dist="23000" dir="5400000" rotWithShape="0">
              <a:srgbClr val="000000">
                <a:alpha val="35000"/>
              </a:srgbClr>
            </a:outerShdw>
          </a:effectLst>
        </p:spPr>
        <p:txBody>
          <a:bodyPr spcFirstLastPara="0" vert="horz" wrap="square" lIns="147322" tIns="147322" rIns="147322" bIns="147322" numCol="1" spcCol="1270" anchor="ctr" anchorCtr="0">
            <a:noAutofit/>
          </a:bodyPr>
          <a:lstStyle/>
          <a:p>
            <a:pPr lvl="0" algn="ctr" defTabSz="1155700">
              <a:lnSpc>
                <a:spcPct val="90000"/>
              </a:lnSpc>
              <a:spcBef>
                <a:spcPct val="0"/>
              </a:spcBef>
              <a:spcAft>
                <a:spcPct val="35000"/>
              </a:spcAft>
            </a:pPr>
            <a:r>
              <a:rPr lang="sv-SE" sz="23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Patuh kepada suruhan dan larangan Allah dan Rasulnya</a:t>
            </a:r>
            <a:endParaRPr kumimoji="0" lang="en-MY" sz="2300" b="1" i="0" u="none" strike="noStrike" kern="1200" cap="none" spc="0" normalizeH="0" baseline="0" noProof="0" dirty="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5" name="Rectangle 4"/>
          <p:cNvSpPr/>
          <p:nvPr/>
        </p:nvSpPr>
        <p:spPr>
          <a:xfrm>
            <a:off x="1259632" y="3429000"/>
            <a:ext cx="7416824" cy="1405955"/>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chemeClr val="tx1"/>
            </a:solidFill>
            <a:prstDash val="solid"/>
          </a:ln>
          <a:effectLst>
            <a:outerShdw blurRad="40000" dist="23000" dir="5400000" rotWithShape="0">
              <a:srgbClr val="000000">
                <a:alpha val="35000"/>
              </a:srgbClr>
            </a:outerShdw>
          </a:effectLst>
        </p:spPr>
        <p:txBody>
          <a:bodyPr spcFirstLastPara="0" vert="horz" wrap="square" lIns="147322" tIns="147322" rIns="147322" bIns="147322" numCol="1" spcCol="1270" anchor="ctr" anchorCtr="0">
            <a:noAutofit/>
          </a:bodyPr>
          <a:lstStyle/>
          <a:p>
            <a:pPr lvl="0" algn="ctr" defTabSz="1155700">
              <a:lnSpc>
                <a:spcPct val="90000"/>
              </a:lnSpc>
              <a:spcBef>
                <a:spcPct val="0"/>
              </a:spcBef>
              <a:spcAft>
                <a:spcPct val="35000"/>
              </a:spcAft>
            </a:pPr>
            <a:r>
              <a:rPr lang="sv-SE" sz="23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Beradab dengan akhlak Rasulullah SAW ketika senang mahupun susah, ketiaka cergas mahupun lemah.</a:t>
            </a:r>
            <a:endParaRPr kumimoji="0" lang="en-MY" sz="2300" b="1" i="0" u="none" strike="noStrike" kern="1200" cap="none" spc="0" normalizeH="0" baseline="0" noProof="0" dirty="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6" name="Rectangle 5"/>
          <p:cNvSpPr/>
          <p:nvPr/>
        </p:nvSpPr>
        <p:spPr>
          <a:xfrm>
            <a:off x="1245618" y="4869160"/>
            <a:ext cx="7430838" cy="720080"/>
          </a:xfrm>
          <a:prstGeom prst="rect">
            <a:avLst/>
          </a:prstGeom>
          <a:solidFill>
            <a:schemeClr val="accent6">
              <a:lumMod val="75000"/>
            </a:schemeClr>
          </a:solidFill>
          <a:ln w="9525" cap="flat" cmpd="sng" algn="ctr">
            <a:solidFill>
              <a:schemeClr val="bg1"/>
            </a:solidFill>
            <a:prstDash val="solid"/>
          </a:ln>
          <a:effectLst>
            <a:outerShdw blurRad="40000" dist="23000" dir="5400000" rotWithShape="0">
              <a:srgbClr val="000000">
                <a:alpha val="35000"/>
              </a:srgbClr>
            </a:outerShdw>
          </a:effectLst>
        </p:spPr>
        <p:txBody>
          <a:bodyPr spcFirstLastPara="0" vert="horz" wrap="square" lIns="147322" tIns="147322" rIns="147322" bIns="147322" numCol="1" spcCol="1270" anchor="ctr" anchorCtr="0">
            <a:noAutofit/>
          </a:bodyPr>
          <a:lstStyle/>
          <a:p>
            <a:pPr lvl="0" algn="ctr" defTabSz="1155700">
              <a:lnSpc>
                <a:spcPct val="90000"/>
              </a:lnSpc>
              <a:spcBef>
                <a:spcPct val="0"/>
              </a:spcBef>
              <a:spcAft>
                <a:spcPct val="35000"/>
              </a:spcAft>
            </a:pPr>
            <a:r>
              <a:rPr lang="sv-SE" sz="23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Mengutamakan apa yang disyariatkan.</a:t>
            </a:r>
            <a:endParaRPr kumimoji="0" lang="en-MY" sz="2300" b="1" i="0" u="none" strike="noStrike" kern="1200" cap="none" spc="0" normalizeH="0" baseline="0" noProof="0" dirty="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7" name="Rectangle 6"/>
          <p:cNvSpPr/>
          <p:nvPr/>
        </p:nvSpPr>
        <p:spPr>
          <a:xfrm>
            <a:off x="1259632" y="5641567"/>
            <a:ext cx="7416824" cy="1027793"/>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chemeClr val="tx1"/>
            </a:solidFill>
            <a:prstDash val="solid"/>
          </a:ln>
          <a:effectLst>
            <a:outerShdw blurRad="40000" dist="23000" dir="5400000" rotWithShape="0">
              <a:srgbClr val="000000">
                <a:alpha val="35000"/>
              </a:srgbClr>
            </a:outerShdw>
          </a:effectLst>
        </p:spPr>
        <p:txBody>
          <a:bodyPr spcFirstLastPara="0" vert="horz" wrap="square" lIns="147322" tIns="147322" rIns="147322" bIns="147322" numCol="1" spcCol="1270" anchor="ctr" anchorCtr="0">
            <a:noAutofit/>
          </a:bodyPr>
          <a:lstStyle/>
          <a:p>
            <a:pPr lvl="0" algn="ctr" defTabSz="1155700">
              <a:lnSpc>
                <a:spcPct val="90000"/>
              </a:lnSpc>
              <a:spcBef>
                <a:spcPct val="0"/>
              </a:spcBef>
              <a:spcAft>
                <a:spcPct val="35000"/>
              </a:spcAft>
            </a:pPr>
            <a:r>
              <a:rPr lang="sv-SE" sz="24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Mencari keredhaan Allah Taala, walaupun dibenci oleh manusia.</a:t>
            </a:r>
            <a:endParaRPr kumimoji="0" lang="en-MY" sz="2400" b="1" i="0" u="none" strike="noStrike" kern="1200" cap="none" spc="0" normalizeH="0" baseline="0" noProof="0" dirty="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8" name="Rectangle 7"/>
          <p:cNvSpPr/>
          <p:nvPr/>
        </p:nvSpPr>
        <p:spPr>
          <a:xfrm>
            <a:off x="323527" y="-27384"/>
            <a:ext cx="8712969"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Bukti</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Kecintaan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Sempurna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9" name="Pentagon 8"/>
          <p:cNvSpPr/>
          <p:nvPr/>
        </p:nvSpPr>
        <p:spPr>
          <a:xfrm>
            <a:off x="683568" y="1070739"/>
            <a:ext cx="768152" cy="1134125"/>
          </a:xfrm>
          <a:prstGeom prst="homePlate">
            <a:avLst/>
          </a:prstGeom>
          <a:solidFill>
            <a:schemeClr val="accent3">
              <a:lumMod val="75000"/>
            </a:schemeClr>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1</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10" name="Pentagon 9"/>
          <p:cNvSpPr/>
          <p:nvPr/>
        </p:nvSpPr>
        <p:spPr>
          <a:xfrm>
            <a:off x="683568" y="2393191"/>
            <a:ext cx="778074" cy="891793"/>
          </a:xfrm>
          <a:prstGeom prst="homePlate">
            <a:avLst/>
          </a:prstGeom>
          <a:solidFill>
            <a:srgbClr val="00B0F0"/>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2</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11" name="Pentagon 10"/>
          <p:cNvSpPr/>
          <p:nvPr/>
        </p:nvSpPr>
        <p:spPr>
          <a:xfrm>
            <a:off x="673646" y="3504263"/>
            <a:ext cx="778074" cy="1148873"/>
          </a:xfrm>
          <a:prstGeom prst="homePlate">
            <a:avLst/>
          </a:prstGeom>
          <a:solidFill>
            <a:schemeClr val="accent3">
              <a:lumMod val="75000"/>
            </a:schemeClr>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3</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12" name="Pentagon 11"/>
          <p:cNvSpPr/>
          <p:nvPr/>
        </p:nvSpPr>
        <p:spPr>
          <a:xfrm>
            <a:off x="697582" y="4941168"/>
            <a:ext cx="592514" cy="576064"/>
          </a:xfrm>
          <a:prstGeom prst="homePlate">
            <a:avLst/>
          </a:prstGeom>
          <a:solidFill>
            <a:srgbClr val="00B0F0"/>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4</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13" name="Pentagon 12"/>
          <p:cNvSpPr/>
          <p:nvPr/>
        </p:nvSpPr>
        <p:spPr>
          <a:xfrm>
            <a:off x="683568" y="5705559"/>
            <a:ext cx="778074" cy="891793"/>
          </a:xfrm>
          <a:prstGeom prst="homePlate">
            <a:avLst/>
          </a:prstGeom>
          <a:solidFill>
            <a:schemeClr val="accent3">
              <a:lumMod val="75000"/>
            </a:schemeClr>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5</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547664" y="1062355"/>
            <a:ext cx="7056784" cy="702077"/>
          </a:xfrm>
          <a:prstGeom prst="rect">
            <a:avLst/>
          </a:prstGeom>
          <a:solidFill>
            <a:schemeClr val="accent6">
              <a:lumMod val="75000"/>
            </a:schemeClr>
          </a:solidFill>
          <a:ln w="9525" cap="flat" cmpd="sng" algn="ctr">
            <a:solidFill>
              <a:schemeClr val="bg1"/>
            </a:solidFill>
            <a:prstDash val="solid"/>
          </a:ln>
          <a:effectLst>
            <a:outerShdw blurRad="40000" dist="23000" dir="5400000" rotWithShape="0">
              <a:srgbClr val="000000">
                <a:alpha val="35000"/>
              </a:srgbClr>
            </a:outerShdw>
          </a:effectLst>
        </p:spPr>
        <p:txBody>
          <a:bodyPr spcFirstLastPara="0" vert="horz" wrap="square" lIns="147322" tIns="147322" rIns="147322" bIns="147322" numCol="1" spcCol="1270" anchor="ctr" anchorCtr="0">
            <a:noAutofit/>
          </a:bodyPr>
          <a:lstStyle/>
          <a:p>
            <a:pPr lvl="0" algn="ctr" defTabSz="1155700">
              <a:lnSpc>
                <a:spcPct val="90000"/>
              </a:lnSpc>
              <a:spcBef>
                <a:spcPct val="0"/>
              </a:spcBef>
              <a:spcAft>
                <a:spcPct val="35000"/>
              </a:spcAft>
            </a:pPr>
            <a:r>
              <a:rPr lang="sv-SE" sz="23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Banyak berselawat dan menyebut-nyebut nama baginda.</a:t>
            </a:r>
            <a:endParaRPr kumimoji="0" lang="en-MY" sz="2300" b="1" i="0" u="none" strike="noStrike" kern="1200" cap="none" spc="0" normalizeH="0" baseline="0" noProof="0" dirty="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4" name="Rectangle 3"/>
          <p:cNvSpPr/>
          <p:nvPr/>
        </p:nvSpPr>
        <p:spPr>
          <a:xfrm>
            <a:off x="323527" y="-27384"/>
            <a:ext cx="8712969" cy="954107"/>
          </a:xfrm>
          <a:prstGeom prst="rect">
            <a:avLst/>
          </a:prstGeom>
        </p:spPr>
        <p:txBody>
          <a:bodyPr wrap="square">
            <a:spAutoFit/>
          </a:bodyPr>
          <a:lstStyle/>
          <a:p>
            <a:pPr algn="ct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Bukti</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Kecintaan</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Yang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Sempurna</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8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28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lang="ms-MY" sz="28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547664" y="1836440"/>
            <a:ext cx="7056784" cy="792088"/>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chemeClr val="tx1"/>
            </a:solidFill>
            <a:prstDash val="solid"/>
          </a:ln>
          <a:effectLst>
            <a:outerShdw blurRad="40000" dist="23000" dir="5400000" rotWithShape="0">
              <a:srgbClr val="000000">
                <a:alpha val="35000"/>
              </a:srgbClr>
            </a:outerShdw>
          </a:effectLst>
        </p:spPr>
        <p:txBody>
          <a:bodyPr spcFirstLastPara="0" vert="horz" wrap="square" lIns="147322" tIns="147322" rIns="147322" bIns="147322" numCol="1" spcCol="1270" anchor="ctr" anchorCtr="0">
            <a:noAutofit/>
          </a:bodyPr>
          <a:lstStyle/>
          <a:p>
            <a:pPr lvl="0" algn="ctr" defTabSz="1155700">
              <a:lnSpc>
                <a:spcPct val="90000"/>
              </a:lnSpc>
              <a:spcBef>
                <a:spcPct val="0"/>
              </a:spcBef>
              <a:spcAft>
                <a:spcPct val="35000"/>
              </a:spcAft>
            </a:pPr>
            <a:r>
              <a:rPr lang="sv-SE" sz="23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Mengagung dan memuliakan Rasulullah SAW ketika menyebut dan mendengar nama baginda</a:t>
            </a:r>
            <a:endParaRPr kumimoji="0" lang="en-MY" sz="2300" b="1" i="0" u="none" strike="noStrike" kern="1200" cap="none" spc="0" normalizeH="0" baseline="0" noProof="0" dirty="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6" name="Rectangle 5"/>
          <p:cNvSpPr/>
          <p:nvPr/>
        </p:nvSpPr>
        <p:spPr>
          <a:xfrm>
            <a:off x="1547664" y="2700536"/>
            <a:ext cx="7056784" cy="1152128"/>
          </a:xfrm>
          <a:prstGeom prst="rect">
            <a:avLst/>
          </a:prstGeom>
          <a:solidFill>
            <a:schemeClr val="accent6">
              <a:lumMod val="75000"/>
            </a:schemeClr>
          </a:solidFill>
          <a:ln w="9525" cap="flat" cmpd="sng" algn="ctr">
            <a:solidFill>
              <a:schemeClr val="bg1"/>
            </a:solidFill>
            <a:prstDash val="solid"/>
          </a:ln>
          <a:effectLst>
            <a:outerShdw blurRad="40000" dist="23000" dir="5400000" rotWithShape="0">
              <a:srgbClr val="000000">
                <a:alpha val="35000"/>
              </a:srgbClr>
            </a:outerShdw>
          </a:effectLst>
        </p:spPr>
        <p:txBody>
          <a:bodyPr spcFirstLastPara="0" vert="horz" wrap="square" lIns="147322" tIns="147322" rIns="147322" bIns="147322" numCol="1" spcCol="1270" anchor="ctr" anchorCtr="0">
            <a:noAutofit/>
          </a:bodyPr>
          <a:lstStyle/>
          <a:p>
            <a:pPr lvl="0" algn="ctr" defTabSz="1155700">
              <a:lnSpc>
                <a:spcPct val="90000"/>
              </a:lnSpc>
              <a:spcBef>
                <a:spcPct val="0"/>
              </a:spcBef>
              <a:spcAft>
                <a:spcPct val="35000"/>
              </a:spcAft>
            </a:pPr>
            <a:r>
              <a:rPr lang="sv-SE" sz="23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Mengasihi orang yang disayangi Rasulullah SAW seperti keluarga baginda dan para sahabat daripada muhajirin dan ansar.</a:t>
            </a:r>
            <a:endParaRPr kumimoji="0" lang="en-MY" sz="2300" b="1" i="0" u="none" strike="noStrike" kern="1200" cap="none" spc="0" normalizeH="0" baseline="0" noProof="0" dirty="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7" name="Rectangle 6"/>
          <p:cNvSpPr/>
          <p:nvPr/>
        </p:nvSpPr>
        <p:spPr>
          <a:xfrm>
            <a:off x="1533650" y="3924672"/>
            <a:ext cx="7070798" cy="1008112"/>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chemeClr val="tx1"/>
            </a:solidFill>
            <a:prstDash val="solid"/>
          </a:ln>
          <a:effectLst>
            <a:outerShdw blurRad="40000" dist="23000" dir="5400000" rotWithShape="0">
              <a:srgbClr val="000000">
                <a:alpha val="35000"/>
              </a:srgbClr>
            </a:outerShdw>
          </a:effectLst>
        </p:spPr>
        <p:txBody>
          <a:bodyPr spcFirstLastPara="0" vert="horz" wrap="square" lIns="147322" tIns="147322" rIns="147322" bIns="147322" numCol="1" spcCol="1270" anchor="ctr" anchorCtr="0">
            <a:noAutofit/>
          </a:bodyPr>
          <a:lstStyle/>
          <a:p>
            <a:pPr lvl="0" algn="ctr" defTabSz="1155700">
              <a:lnSpc>
                <a:spcPct val="90000"/>
              </a:lnSpc>
              <a:spcBef>
                <a:spcPct val="0"/>
              </a:spcBef>
              <a:spcAft>
                <a:spcPct val="35000"/>
              </a:spcAft>
            </a:pPr>
            <a:r>
              <a:rPr lang="sv-SE" sz="23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Mencintai Al-Quran yang dibawa oleh Rasulullah SAW dengan membaca, memahami serta beramal dengan ajarannya.</a:t>
            </a:r>
            <a:endParaRPr kumimoji="0" lang="en-MY" sz="2300" b="1" i="0" u="none" strike="noStrike" kern="1200" cap="none" spc="0" normalizeH="0" baseline="0" noProof="0" dirty="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8" name="Rectangle 7"/>
          <p:cNvSpPr/>
          <p:nvPr/>
        </p:nvSpPr>
        <p:spPr>
          <a:xfrm>
            <a:off x="1547664" y="5004792"/>
            <a:ext cx="7056784" cy="1027793"/>
          </a:xfrm>
          <a:prstGeom prst="rect">
            <a:avLst/>
          </a:prstGeom>
          <a:solidFill>
            <a:schemeClr val="accent6">
              <a:lumMod val="75000"/>
            </a:schemeClr>
          </a:solidFill>
          <a:ln w="9525" cap="flat" cmpd="sng" algn="ctr">
            <a:solidFill>
              <a:schemeClr val="bg1"/>
            </a:solidFill>
            <a:prstDash val="solid"/>
          </a:ln>
          <a:effectLst>
            <a:outerShdw blurRad="40000" dist="23000" dir="5400000" rotWithShape="0">
              <a:srgbClr val="000000">
                <a:alpha val="35000"/>
              </a:srgbClr>
            </a:outerShdw>
          </a:effectLst>
        </p:spPr>
        <p:txBody>
          <a:bodyPr spcFirstLastPara="0" vert="horz" wrap="square" lIns="147322" tIns="147322" rIns="147322" bIns="147322" numCol="1" spcCol="1270" anchor="ctr" anchorCtr="0">
            <a:noAutofit/>
          </a:bodyPr>
          <a:lstStyle/>
          <a:p>
            <a:pPr lvl="0" algn="ctr" defTabSz="1155700">
              <a:lnSpc>
                <a:spcPct val="90000"/>
              </a:lnSpc>
              <a:spcBef>
                <a:spcPct val="0"/>
              </a:spcBef>
              <a:spcAft>
                <a:spcPct val="35000"/>
              </a:spcAft>
            </a:pPr>
            <a:r>
              <a:rPr lang="sv-SE" sz="24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Menyayangi umat baginda dengan membantu mereka yang dalam kesempitan dan memerlukan bantuan.</a:t>
            </a:r>
            <a:endParaRPr kumimoji="0" lang="en-MY" sz="2400" b="1" i="0" u="none" strike="noStrike" kern="1200" cap="none" spc="0" normalizeH="0" baseline="0" noProof="0" dirty="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9" name="Rectangle 8"/>
          <p:cNvSpPr/>
          <p:nvPr/>
        </p:nvSpPr>
        <p:spPr>
          <a:xfrm>
            <a:off x="1547664" y="6084912"/>
            <a:ext cx="7056784" cy="584448"/>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chemeClr val="tx1"/>
            </a:solidFill>
            <a:prstDash val="solid"/>
          </a:ln>
          <a:effectLst>
            <a:outerShdw blurRad="40000" dist="23000" dir="5400000" rotWithShape="0">
              <a:srgbClr val="000000">
                <a:alpha val="35000"/>
              </a:srgbClr>
            </a:outerShdw>
          </a:effectLst>
        </p:spPr>
        <p:txBody>
          <a:bodyPr spcFirstLastPara="0" vert="horz" wrap="square" lIns="147322" tIns="147322" rIns="147322" bIns="147322" numCol="1" spcCol="1270" anchor="ctr" anchorCtr="0">
            <a:noAutofit/>
          </a:bodyPr>
          <a:lstStyle/>
          <a:p>
            <a:pPr lvl="0" algn="ctr" defTabSz="1155700">
              <a:lnSpc>
                <a:spcPct val="90000"/>
              </a:lnSpc>
              <a:spcBef>
                <a:spcPct val="0"/>
              </a:spcBef>
              <a:spcAft>
                <a:spcPct val="35000"/>
              </a:spcAft>
            </a:pPr>
            <a:r>
              <a:rPr lang="sv-SE" sz="2400" b="1"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Berjihad dalam urusan dunia.</a:t>
            </a:r>
            <a:endParaRPr kumimoji="0" lang="en-MY" sz="2400" b="1" i="0" u="none" strike="noStrike" kern="1200" cap="none" spc="0" normalizeH="0" baseline="0" noProof="0" dirty="0">
              <a:ln w="3175" cmpd="sng">
                <a:solidFill>
                  <a:sysClr val="windowText" lastClr="000000"/>
                </a:solidFill>
                <a:prstDash val="solid"/>
              </a:ln>
              <a:solidFill>
                <a:srgbClr val="FFFF00"/>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10" name="Pentagon 9"/>
          <p:cNvSpPr/>
          <p:nvPr/>
        </p:nvSpPr>
        <p:spPr>
          <a:xfrm>
            <a:off x="913606" y="1052737"/>
            <a:ext cx="778074" cy="783704"/>
          </a:xfrm>
          <a:prstGeom prst="homePlate">
            <a:avLst/>
          </a:prstGeom>
          <a:solidFill>
            <a:schemeClr val="accent3">
              <a:lumMod val="75000"/>
            </a:schemeClr>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6</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11" name="Pentagon 10"/>
          <p:cNvSpPr/>
          <p:nvPr/>
        </p:nvSpPr>
        <p:spPr>
          <a:xfrm>
            <a:off x="913606" y="2753231"/>
            <a:ext cx="778074" cy="891793"/>
          </a:xfrm>
          <a:prstGeom prst="homePlate">
            <a:avLst/>
          </a:prstGeom>
          <a:solidFill>
            <a:schemeClr val="accent3">
              <a:lumMod val="75000"/>
            </a:schemeClr>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8</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12" name="Pentagon 11"/>
          <p:cNvSpPr/>
          <p:nvPr/>
        </p:nvSpPr>
        <p:spPr>
          <a:xfrm>
            <a:off x="899592" y="3905359"/>
            <a:ext cx="778074" cy="891793"/>
          </a:xfrm>
          <a:prstGeom prst="homePlate">
            <a:avLst/>
          </a:prstGeom>
          <a:solidFill>
            <a:srgbClr val="00B0F0"/>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9</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13" name="Pentagon 12"/>
          <p:cNvSpPr/>
          <p:nvPr/>
        </p:nvSpPr>
        <p:spPr>
          <a:xfrm>
            <a:off x="882740" y="5057487"/>
            <a:ext cx="1020671" cy="891793"/>
          </a:xfrm>
          <a:prstGeom prst="homePlate">
            <a:avLst/>
          </a:prstGeom>
          <a:solidFill>
            <a:schemeClr val="accent3">
              <a:lumMod val="75000"/>
            </a:schemeClr>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0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10</a:t>
            </a:r>
            <a:endParaRPr lang="en-MY" sz="20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14" name="Pentagon 13"/>
          <p:cNvSpPr/>
          <p:nvPr/>
        </p:nvSpPr>
        <p:spPr>
          <a:xfrm>
            <a:off x="882740" y="6087832"/>
            <a:ext cx="1092434" cy="581528"/>
          </a:xfrm>
          <a:prstGeom prst="homePlate">
            <a:avLst/>
          </a:prstGeom>
          <a:solidFill>
            <a:srgbClr val="00B0F0"/>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0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11</a:t>
            </a:r>
            <a:endParaRPr lang="en-MY" sz="20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
        <p:nvSpPr>
          <p:cNvPr id="15" name="Pentagon 14"/>
          <p:cNvSpPr/>
          <p:nvPr/>
        </p:nvSpPr>
        <p:spPr>
          <a:xfrm>
            <a:off x="913606" y="1923564"/>
            <a:ext cx="778074" cy="713348"/>
          </a:xfrm>
          <a:prstGeom prst="homePlate">
            <a:avLst/>
          </a:prstGeom>
          <a:solidFill>
            <a:srgbClr val="00B0F0"/>
          </a:solidFill>
          <a:ln w="25400" cap="flat" cmpd="sng" algn="ctr">
            <a:solidFill>
              <a:schemeClr val="tx1"/>
            </a:solidFill>
            <a:prstDash val="solid"/>
          </a:ln>
          <a:effectLst/>
        </p:spPr>
        <p:txBody>
          <a:bodyPr lIns="190053" tIns="190053" rIns="190053" bIns="190053" spcCol="127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defTabSz="1333500" fontAlgn="auto">
              <a:lnSpc>
                <a:spcPct val="90000"/>
              </a:lnSpc>
              <a:spcAft>
                <a:spcPct val="35000"/>
              </a:spcAft>
              <a:defRPr/>
            </a:pPr>
            <a:r>
              <a:rPr lang="ms-MY" sz="2800" dirty="0" smtClean="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rPr>
              <a:t>7</a:t>
            </a:r>
            <a:endParaRPr lang="en-MY" sz="2800" dirty="0">
              <a:ln w="3175" cmpd="sng">
                <a:solidFill>
                  <a:schemeClr val="tx1"/>
                </a:solidFill>
                <a:prstDash val="solid"/>
              </a:ln>
              <a:solidFill>
                <a:schemeClr val="bg1"/>
              </a:solidFill>
              <a:effectLst>
                <a:glow rad="101600">
                  <a:schemeClr val="tx1">
                    <a:alpha val="60000"/>
                  </a:schemeClr>
                </a:glow>
                <a:outerShdw blurRad="38100" dist="38100" dir="2700000" algn="tl" rotWithShape="0">
                  <a:srgbClr val="000000">
                    <a:alpha val="43137"/>
                  </a:srgbClr>
                </a:outerShdw>
              </a:effectLst>
              <a:latin typeface="Arial Black" pitchFamily="34" charset="0"/>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ectangle 3"/>
          <p:cNvSpPr/>
          <p:nvPr/>
        </p:nvSpPr>
        <p:spPr>
          <a:xfrm>
            <a:off x="637435" y="2723683"/>
            <a:ext cx="7678981" cy="3600400"/>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endParaRPr lang="en-MY" sz="2800" b="1" noProof="0" dirty="0" smtClean="0">
              <a:ln w="3175" cmpd="sng">
                <a:solidFill>
                  <a:schemeClr val="tx1"/>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a:endParaRPr>
          </a:p>
          <a:p>
            <a:pPr lvl="0" algn="ctr" defTabSz="533400">
              <a:lnSpc>
                <a:spcPct val="90000"/>
              </a:lnSpc>
              <a:spcBef>
                <a:spcPct val="0"/>
              </a:spcBef>
              <a:spcAft>
                <a:spcPct val="35000"/>
              </a:spcAft>
            </a:pPr>
            <a:endParaRPr kumimoji="0" lang="en-MY" sz="2800" b="1" i="0" u="none" strike="noStrike" kern="1200" cap="none" spc="0" normalizeH="0" baseline="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a:p>
            <a:pPr lvl="0" algn="ctr" defTabSz="533400">
              <a:lnSpc>
                <a:spcPct val="90000"/>
              </a:lnSpc>
              <a:spcBef>
                <a:spcPct val="0"/>
              </a:spcBef>
              <a:spcAft>
                <a:spcPct val="35000"/>
              </a:spcAft>
            </a:pPr>
            <a:r>
              <a:rPr kumimoji="0" lang="en-MY" sz="2800" b="1" i="0" u="none" strike="noStrike" kern="1200" cap="none" spc="0" normalizeH="0" baseline="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Adakah</a:t>
            </a:r>
            <a:r>
              <a:rPr kumimoji="0" lang="en-MY" sz="2800" b="1" i="0" u="none" strike="noStrike" kern="1200" cap="none" spc="0" normalizeH="0" baseline="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baseline="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sifat</a:t>
            </a:r>
            <a:r>
              <a:rPr kumimoji="0" lang="en-MY" sz="2800" b="1" i="0" u="none" strike="noStrike" kern="1200" cap="none" spc="0" normalizeH="0" baseline="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baseline="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akhlak</a:t>
            </a:r>
            <a:r>
              <a:rPr kumimoji="0" lang="en-MY" sz="2800" b="1" i="0" u="none" strike="noStrike" kern="1200" cap="none" spc="0" normalizeH="0" baseline="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baseline="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peribadi</a:t>
            </a:r>
            <a:r>
              <a:rPr kumimoji="0" lang="en-MY" sz="2800" b="1" i="0" u="none" strike="noStrike" kern="1200" cap="none" spc="0" normalizeH="0" baseline="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baseline="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dan</a:t>
            </a:r>
            <a:r>
              <a:rPr kumimoji="0" lang="en-MY" sz="2800" b="1" i="0" u="none" strike="noStrike" kern="1200" cap="none" spc="0" normalizeH="0" baseline="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baseline="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tingkah</a:t>
            </a:r>
            <a:r>
              <a:rPr kumimoji="0" lang="en-MY" sz="2800" b="1" i="0" u="none" strike="noStrike" kern="1200" cap="none" spc="0" normalizeH="0" baseline="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baseline="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laku</a:t>
            </a:r>
            <a:r>
              <a:rPr kumimoji="0" lang="en-MY" sz="2800" b="1" i="0" u="none" strike="noStrike" kern="1200" cap="none" spc="0" normalizeH="0" baseline="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baseline="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kita</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mengembirakan</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atau</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mengecewakan</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baginda</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a:t>
            </a:r>
            <a:r>
              <a:rPr kumimoji="0" lang="en-MY" sz="2800" b="1" i="0" u="none" strike="noStrike" kern="1200" cap="none" spc="0" normalizeH="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Rasulullah</a:t>
            </a:r>
            <a:r>
              <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rPr>
              <a:t> SAW?</a:t>
            </a:r>
          </a:p>
          <a:p>
            <a:pPr lvl="0" algn="ctr" defTabSz="533400">
              <a:lnSpc>
                <a:spcPct val="90000"/>
              </a:lnSpc>
              <a:spcBef>
                <a:spcPct val="0"/>
              </a:spcBef>
              <a:spcAft>
                <a:spcPct val="35000"/>
              </a:spcAft>
            </a:pPr>
            <a:r>
              <a:rPr lang="en-MY" sz="28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Adakah</a:t>
            </a:r>
            <a:r>
              <a:rPr lang="en-MY"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layak</a:t>
            </a:r>
            <a:r>
              <a:rPr lang="en-MY"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kita</a:t>
            </a:r>
            <a:r>
              <a:rPr lang="en-MY"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bergelar</a:t>
            </a:r>
            <a:r>
              <a:rPr lang="en-MY"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sebagai</a:t>
            </a:r>
            <a:r>
              <a:rPr lang="en-MY"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umat</a:t>
            </a:r>
            <a:r>
              <a:rPr lang="en-MY"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nabi</a:t>
            </a:r>
            <a:r>
              <a:rPr lang="en-MY"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yang </a:t>
            </a:r>
            <a:r>
              <a:rPr lang="en-MY" sz="28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setia</a:t>
            </a:r>
            <a:r>
              <a:rPr lang="en-MY"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dan</a:t>
            </a:r>
            <a:r>
              <a:rPr lang="en-MY"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berbakti</a:t>
            </a:r>
            <a:r>
              <a:rPr lang="en-MY"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kepada</a:t>
            </a:r>
            <a:r>
              <a:rPr lang="en-MY"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 </a:t>
            </a:r>
            <a:r>
              <a:rPr lang="en-MY" sz="2800" b="1"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baginda</a:t>
            </a:r>
            <a:r>
              <a:rPr lang="en-MY" sz="2800" b="1"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rPr>
              <a:t>?</a:t>
            </a:r>
            <a:endParaRPr kumimoji="0" lang="en-MY" sz="2800" b="1" i="0" u="none" strike="noStrike" kern="1200" cap="none" spc="0" normalizeH="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a:p>
            <a:pPr lvl="0" algn="ctr" defTabSz="533400">
              <a:lnSpc>
                <a:spcPct val="90000"/>
              </a:lnSpc>
              <a:spcBef>
                <a:spcPct val="0"/>
              </a:spcBef>
              <a:spcAft>
                <a:spcPct val="35000"/>
              </a:spcAft>
            </a:pPr>
            <a:endParaRPr lang="en-MY" sz="2800" b="1"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a:endParaRPr>
          </a:p>
          <a:p>
            <a:pPr lvl="0" algn="ctr" defTabSz="533400">
              <a:lnSpc>
                <a:spcPct val="90000"/>
              </a:lnSpc>
              <a:spcBef>
                <a:spcPct val="0"/>
              </a:spcBef>
              <a:spcAft>
                <a:spcPct val="35000"/>
              </a:spcAft>
            </a:pPr>
            <a:endParaRPr kumimoji="0" lang="en-MY" sz="2800" b="1"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5" name="Curved Left Arrow 4"/>
          <p:cNvSpPr/>
          <p:nvPr/>
        </p:nvSpPr>
        <p:spPr>
          <a:xfrm rot="21116885">
            <a:off x="7842001" y="2129274"/>
            <a:ext cx="851371" cy="1209782"/>
          </a:xfrm>
          <a:prstGeom prst="curvedLeftArrow">
            <a:avLst/>
          </a:prstGeom>
          <a:solidFill>
            <a:sysClr val="window" lastClr="FFFFFF"/>
          </a:solidFill>
          <a:ln w="25400" cap="flat" cmpd="sng" algn="ctr">
            <a:noFill/>
            <a:prstDash val="solid"/>
          </a:ln>
          <a:effectLst>
            <a:glow rad="101600">
              <a:sysClr val="windowText" lastClr="000000">
                <a:alpha val="60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6" name="Rectangle 5"/>
          <p:cNvSpPr/>
          <p:nvPr/>
        </p:nvSpPr>
        <p:spPr>
          <a:xfrm>
            <a:off x="1552467" y="964449"/>
            <a:ext cx="5899853" cy="1687226"/>
          </a:xfrm>
          <a:prstGeom prst="rect">
            <a:avLst/>
          </a:prstGeom>
          <a:solidFill>
            <a:srgbClr val="0070C0"/>
          </a:solidFill>
          <a:ln w="25400" cap="flat" cmpd="sng" algn="ctr">
            <a:solidFill>
              <a:sysClr val="window" lastClr="FFFFFF">
                <a:hueOff val="0"/>
                <a:satOff val="0"/>
                <a:lumOff val="0"/>
                <a:alphaOff val="0"/>
              </a:sysClr>
            </a:solidFill>
            <a:prstDash val="solid"/>
          </a:ln>
          <a:effectLst/>
        </p:spPr>
        <p:txBody>
          <a:bodyPr spcFirstLastPara="0" vert="horz" wrap="square" lIns="43911" tIns="36291" rIns="43911" bIns="36291" numCol="1" spcCol="1270" anchor="ctr" anchorCtr="0">
            <a:noAutofit/>
          </a:bodyPr>
          <a:lstStyle/>
          <a:p>
            <a:pPr algn="ctr" defTabSz="533400">
              <a:lnSpc>
                <a:spcPct val="90000"/>
              </a:lnSpc>
              <a:spcBef>
                <a:spcPct val="0"/>
              </a:spcBef>
              <a:spcAft>
                <a:spcPct val="35000"/>
              </a:spcAft>
            </a:pPr>
            <a:r>
              <a:rPr lang="en-MY" sz="24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Laksanakan</a:t>
            </a:r>
            <a:r>
              <a:rPr lang="en-MY" sz="24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ketaatan</a:t>
            </a:r>
            <a:r>
              <a:rPr lang="en-MY" sz="24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MY" sz="24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24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sebagai</a:t>
            </a:r>
            <a:endParaRPr lang="en-MY" sz="240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a:p>
            <a:pPr lvl="0" algn="ctr" defTabSz="533400">
              <a:lnSpc>
                <a:spcPct val="90000"/>
              </a:lnSpc>
              <a:spcBef>
                <a:spcPct val="0"/>
              </a:spcBef>
              <a:spcAft>
                <a:spcPct val="35000"/>
              </a:spcAft>
            </a:pPr>
            <a:r>
              <a:rPr lang="en-MY" sz="24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bukti</a:t>
            </a:r>
            <a:r>
              <a:rPr lang="en-MY" sz="24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kecintaan</a:t>
            </a:r>
            <a:r>
              <a:rPr lang="en-MY" sz="24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kepada</a:t>
            </a:r>
            <a:r>
              <a:rPr lang="en-MY" sz="24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24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baginda</a:t>
            </a:r>
            <a:endParaRPr kumimoji="0" lang="en-MY" sz="2400" b="0" i="0" u="none" strike="noStrike" kern="1200" cap="none" spc="0" normalizeH="0" baseline="0" noProof="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7" name="Curved Left Arrow 6"/>
          <p:cNvSpPr/>
          <p:nvPr/>
        </p:nvSpPr>
        <p:spPr>
          <a:xfrm rot="21433146">
            <a:off x="7195406" y="580166"/>
            <a:ext cx="715528" cy="1077716"/>
          </a:xfrm>
          <a:prstGeom prst="curvedLeftArrow">
            <a:avLst/>
          </a:prstGeom>
          <a:solidFill>
            <a:sysClr val="window" lastClr="FFFFFF"/>
          </a:solidFill>
          <a:ln w="25400" cap="flat" cmpd="sng" algn="ctr">
            <a:noFill/>
            <a:prstDash val="solid"/>
          </a:ln>
          <a:effectLst>
            <a:glow rad="101600">
              <a:sysClr val="windowText" lastClr="000000">
                <a:alpha val="60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8" name="Rectangle 7"/>
          <p:cNvSpPr/>
          <p:nvPr/>
        </p:nvSpPr>
        <p:spPr>
          <a:xfrm>
            <a:off x="1619672" y="155320"/>
            <a:ext cx="5760640" cy="535531"/>
          </a:xfrm>
          <a:prstGeom prst="rect">
            <a:avLst/>
          </a:prstGeom>
        </p:spPr>
        <p:txBody>
          <a:bodyPr wrap="square">
            <a:spAutoFit/>
          </a:bodyPr>
          <a:lstStyle/>
          <a:p>
            <a:pPr lvl="0" algn="ctr" defTabSz="533400">
              <a:lnSpc>
                <a:spcPct val="90000"/>
              </a:lnSpc>
              <a:spcBef>
                <a:spcPct val="0"/>
              </a:spcBef>
              <a:spcAft>
                <a:spcPct val="35000"/>
              </a:spcAft>
            </a:pPr>
            <a:r>
              <a:rPr lang="en-MY" sz="32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Muhasabah</a:t>
            </a:r>
            <a:endParaRPr lang="en-MY" sz="320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6512" y="44624"/>
            <a:ext cx="8990584" cy="1177245"/>
          </a:xfrm>
          <a:prstGeom prst="rect">
            <a:avLst/>
          </a:prstGeom>
        </p:spPr>
        <p:txBody>
          <a:bodyPr wrap="square">
            <a:spAutoFit/>
          </a:bodyPr>
          <a:lstStyle/>
          <a:p>
            <a:pPr lvl="0" algn="ctr" defTabSz="533400">
              <a:spcBef>
                <a:spcPct val="0"/>
              </a:spcBef>
              <a:spcAft>
                <a:spcPct val="35000"/>
              </a:spcAft>
            </a:pPr>
            <a:r>
              <a:rPr lang="en-MY" sz="30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defTabSz="533400">
              <a:spcBef>
                <a:spcPct val="0"/>
              </a:spcBef>
              <a:spcAft>
                <a:spcPct val="35000"/>
              </a:spcAft>
            </a:pPr>
            <a:r>
              <a:rPr lang="en-MY" sz="30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30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At-</a:t>
            </a:r>
            <a:r>
              <a:rPr lang="en-US" sz="30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Taubah</a:t>
            </a:r>
            <a:r>
              <a:rPr lang="en-US" sz="30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 </a:t>
            </a:r>
            <a:r>
              <a:rPr lang="en-MY" sz="3000" dirty="0" err="1"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128-129</a:t>
            </a:r>
            <a:endParaRPr lang="en-MY" sz="3000" dirty="0">
              <a:ln w="317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116904" y="3263493"/>
            <a:ext cx="8991600" cy="3477875"/>
          </a:xfrm>
          <a:prstGeom prst="rect">
            <a:avLst/>
          </a:prstGeom>
          <a:solidFill>
            <a:srgbClr val="0070C0">
              <a:alpha val="45000"/>
            </a:srgbClr>
          </a:solidFill>
        </p:spPr>
        <p:txBody>
          <a:bodyPr wrap="square">
            <a:spAutoFit/>
          </a:bodyPr>
          <a:lstStyle/>
          <a:p>
            <a:pPr algn="ct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Sesungguhnya</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telah</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datang</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kamu</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seorang</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Rasul</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dari</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golongan</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kamu</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sendiri</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iaitu</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Nabi</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Muhammad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s.a.w</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menjadi</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sangat</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berat</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kepadanya</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sebarang</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kesusahan</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ditanggung</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oleh</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kamu</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sangat</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tamak</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inginkan</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kebaikan</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kamu</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ia</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pula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menumpahkan</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perasaan</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belas</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serta</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kasih</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sayangnya</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orang-orang </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yang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beriman</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ms-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a:p>
            <a:pPr algn="ctr"/>
            <a:r>
              <a:rPr lang="en-US" sz="2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Kemudian</a:t>
            </a:r>
            <a:r>
              <a:rPr lang="en-US" sz="2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jika</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mereka</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berpaling</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ingkar</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maka</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Katakanlah</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Wahai</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Muhammad):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Cukuplah</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bagiku</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Allah (yang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menolong</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memeliharaku</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tiada</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Tuhan</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berhak</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disembah</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melainkan</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dia</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kepadanya</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Aku</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berserah</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diri</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dan</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Dia</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lah</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mempunyai</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Arasy</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US" sz="2000" b="1"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besar</a:t>
            </a:r>
            <a:r>
              <a:rPr lang="en-US"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a:t>
            </a:r>
            <a:endParaRPr lang="ms-MY" sz="20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36512" y="1247269"/>
            <a:ext cx="9144000" cy="1938992"/>
          </a:xfrm>
          <a:prstGeom prst="rect">
            <a:avLst/>
          </a:prstGeom>
        </p:spPr>
        <p:txBody>
          <a:bodyPr wrap="square">
            <a:spAutoFit/>
          </a:bodyPr>
          <a:lstStyle/>
          <a:p>
            <a:pPr algn="ct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قَدْ جَاءكُمْ رَسُولٌ مِّنْ أَنفُسِكُمْ عَزِيزٌ عَلَيْهِ مَا عَنِتُّمْ حَرِيصٌ عَلَيْكُم بِالْمُؤْمِنِينَ رَؤُوفٌ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رَّحِيمٌ.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فَإِن تَوَلَّوْاْ فَقُلْ حَسْبِيَ </a:t>
            </a:r>
            <a:r>
              <a:rPr lang="ar-SA" sz="4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لا إِلَـهَ إِلاَّ هُوَ عَلَيْهِ تَوَكَّلْتُ وَهُوَ رَبُّ الْعَرْشِ الْعَظِيمِ</a:t>
            </a:r>
            <a:endParaRPr lang="ms-MY" sz="4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AutoShape 9"/>
          <p:cNvSpPr>
            <a:spLocks noChangeArrowheads="1"/>
          </p:cNvSpPr>
          <p:nvPr/>
        </p:nvSpPr>
        <p:spPr bwMode="auto">
          <a:xfrm>
            <a:off x="272032"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
        <p:nvSpPr>
          <p:cNvPr id="4" name="Rectangle 3"/>
          <p:cNvSpPr/>
          <p:nvPr/>
        </p:nvSpPr>
        <p:spPr>
          <a:xfrm>
            <a:off x="346448" y="1556792"/>
            <a:ext cx="8388424" cy="4154984"/>
          </a:xfrm>
          <a:prstGeom prst="rect">
            <a:avLst/>
          </a:prstGeom>
          <a:solidFill>
            <a:schemeClr val="accent6">
              <a:lumMod val="40000"/>
              <a:lumOff val="60000"/>
              <a:alpha val="37000"/>
            </a:schemeClr>
          </a:solidFill>
        </p:spPr>
        <p:txBody>
          <a:bodyPr wrap="square">
            <a:spAutoFit/>
          </a:bodyPr>
          <a:lstStyle/>
          <a:p>
            <a:pPr algn="ctr" rtl="1"/>
            <a:r>
              <a:rPr lang="ar-EG"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2324487"/>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820959"/>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188640"/>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9745185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105856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14400" y="179929"/>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2214348"/>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481825"/>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85720" y="116632"/>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158600"/>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422591"/>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28610" y="-27384"/>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147372"/>
            <a:ext cx="9144000" cy="1569660"/>
          </a:xfrm>
          <a:prstGeom prst="rect">
            <a:avLst/>
          </a:prstGeom>
          <a:solidFill>
            <a:schemeClr val="accent6">
              <a:lumMod val="75000"/>
              <a:alpha val="22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a:t>
            </a:r>
            <a:endParaRPr lang="en-US"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a:t>
            </a: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أَلِهِ وَصَحْبِه.</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76253"/>
            <a:ext cx="9144000" cy="1384995"/>
          </a:xfrm>
          <a:prstGeom prst="rect">
            <a:avLst/>
          </a:prstGeom>
          <a:solidFill>
            <a:srgbClr val="00B0F0">
              <a:alpha val="35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600200" y="116632"/>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4440594"/>
            <a:ext cx="9144000" cy="1292662"/>
          </a:xfrm>
          <a:prstGeom prst="rect">
            <a:avLst/>
          </a:prstGeom>
          <a:solidFill>
            <a:srgbClr val="00B0F0">
              <a:alpha val="39000"/>
            </a:srgbClr>
          </a:solidFill>
          <a:ln w="57150">
            <a:noFill/>
          </a:ln>
        </p:spPr>
        <p:txBody>
          <a:bodyPr wrap="square">
            <a:spAutoFit/>
          </a:bodyPr>
          <a:lstStyle/>
          <a:p>
            <a:pPr algn="ctr">
              <a:defRPr/>
            </a:pP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Maha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Esa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ikutilah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sunnah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sunnah</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Muhammad,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pasti</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kamu</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mendapat</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syafaat</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baginda</a:t>
            </a:r>
            <a:r>
              <a:rPr lang="en-US" sz="26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SAW. </a:t>
            </a:r>
          </a:p>
        </p:txBody>
      </p:sp>
      <p:sp>
        <p:nvSpPr>
          <p:cNvPr id="5" name="Rectangle 4"/>
          <p:cNvSpPr/>
          <p:nvPr/>
        </p:nvSpPr>
        <p:spPr>
          <a:xfrm>
            <a:off x="0" y="2269902"/>
            <a:ext cx="9144000" cy="1754326"/>
          </a:xfrm>
          <a:prstGeom prst="rect">
            <a:avLst/>
          </a:prstGeom>
          <a:solidFill>
            <a:schemeClr val="accent6">
              <a:lumMod val="75000"/>
              <a:alpha val="24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الوَاحِدَ الأَحَد، </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وَاتَّبِعُوا سُنَنَ مُحَمَّد، تَنَالُوا شَفَاعَةَ أَحْمَد.</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15615" y="188640"/>
            <a:ext cx="6787901" cy="553998"/>
          </a:xfrm>
          <a:prstGeom prst="rect">
            <a:avLst/>
          </a:prstGeom>
        </p:spPr>
        <p:txBody>
          <a:bodyPr wrap="square">
            <a:spAutoFit/>
          </a:bodyPr>
          <a:lstStyle/>
          <a:p>
            <a:pPr lvl="0" algn="ct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Pesanan</a:t>
            </a:r>
            <a:r>
              <a:rPr lang="en-US" sz="3000" b="1" dirty="0"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 </a:t>
            </a:r>
            <a:r>
              <a:rPr lang="en-US" sz="3000" b="1" dirty="0" err="1" smtClean="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rPr>
              <a:t>Takwa</a:t>
            </a:r>
            <a:endParaRPr lang="en-US" sz="3000" b="1" dirty="0">
              <a:ln w="3175">
                <a:solidFill>
                  <a:schemeClr val="tx1"/>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Calibri"/>
              <a:cs typeface="Arial"/>
            </a:endParaRPr>
          </a:p>
        </p:txBody>
      </p:sp>
      <p:sp>
        <p:nvSpPr>
          <p:cNvPr id="4" name="Freeform 3"/>
          <p:cNvSpPr/>
          <p:nvPr/>
        </p:nvSpPr>
        <p:spPr>
          <a:xfrm>
            <a:off x="854042" y="1689615"/>
            <a:ext cx="3322740" cy="186308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FF6600">
                  <a:tint val="50000"/>
                  <a:satMod val="300000"/>
                </a:srgbClr>
              </a:gs>
              <a:gs pos="35000">
                <a:srgbClr val="FF6600">
                  <a:tint val="37000"/>
                  <a:satMod val="300000"/>
                </a:srgbClr>
              </a:gs>
              <a:gs pos="100000">
                <a:srgbClr val="FF6600">
                  <a:tint val="15000"/>
                  <a:satMod val="350000"/>
                </a:srgbClr>
              </a:gs>
            </a:gsLst>
            <a:lin ang="16200000" scaled="1"/>
          </a:gradFill>
          <a:ln w="38100" cap="flat" cmpd="sng" algn="ctr">
            <a:solidFill>
              <a:srgbClr val="FF66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Bertakwalah</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kepada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Allah,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dan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ikutilah</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sunnah-Sunnah</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Nabi</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Muhammmad</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SAW</a:t>
            </a:r>
            <a:endParaRPr kumimoji="0" lang="en-MY" sz="2400" b="1"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a:endParaRPr>
          </a:p>
        </p:txBody>
      </p:sp>
      <p:sp>
        <p:nvSpPr>
          <p:cNvPr id="5" name="Freeform 4"/>
          <p:cNvSpPr/>
          <p:nvPr/>
        </p:nvSpPr>
        <p:spPr>
          <a:xfrm>
            <a:off x="5131978" y="1700808"/>
            <a:ext cx="3322740" cy="186308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gradFill rotWithShape="1">
            <a:gsLst>
              <a:gs pos="0">
                <a:srgbClr val="0070C0">
                  <a:tint val="50000"/>
                  <a:satMod val="300000"/>
                </a:srgbClr>
              </a:gs>
              <a:gs pos="35000">
                <a:srgbClr val="0070C0">
                  <a:tint val="37000"/>
                  <a:satMod val="300000"/>
                </a:srgbClr>
              </a:gs>
              <a:gs pos="100000">
                <a:srgbClr val="0070C0">
                  <a:tint val="15000"/>
                  <a:satMod val="350000"/>
                </a:srgbClr>
              </a:gs>
            </a:gsLst>
            <a:lin ang="16200000" scaled="1"/>
          </a:gradFill>
          <a:ln w="38100" cap="flat" cmpd="sng" algn="ctr">
            <a:solidFill>
              <a:srgbClr val="0070C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Semoga mendapat syafaat daripada Baginda SAW</a:t>
            </a:r>
            <a:endParaRPr kumimoji="0" lang="en-MY" sz="2400" b="0"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6" name="Right Arrow 5"/>
          <p:cNvSpPr/>
          <p:nvPr/>
        </p:nvSpPr>
        <p:spPr>
          <a:xfrm>
            <a:off x="4150324" y="1772816"/>
            <a:ext cx="1008112" cy="963669"/>
          </a:xfrm>
          <a:prstGeom prst="rightArrow">
            <a:avLst/>
          </a:prstGeom>
          <a:solidFill>
            <a:srgbClr val="FF6600"/>
          </a:solidFill>
          <a:ln w="38100" cap="flat" cmpd="sng" algn="ctr">
            <a:solidFill>
              <a:sysClr val="window" lastClr="FFFFFF"/>
            </a:solidFill>
            <a:prstDash val="solid"/>
          </a:ln>
          <a:effectLst>
            <a:glow rad="101600">
              <a:sysClr val="windowText" lastClr="000000">
                <a:alpha val="60000"/>
              </a:sysClr>
            </a:glow>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MY"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Freeform 6"/>
          <p:cNvSpPr/>
          <p:nvPr/>
        </p:nvSpPr>
        <p:spPr>
          <a:xfrm>
            <a:off x="2339752" y="3789040"/>
            <a:ext cx="5400600" cy="1863080"/>
          </a:xfrm>
          <a:custGeom>
            <a:avLst/>
            <a:gdLst>
              <a:gd name="connsiteX0" fmla="*/ 0 w 3322740"/>
              <a:gd name="connsiteY0" fmla="*/ 0 h 1993644"/>
              <a:gd name="connsiteX1" fmla="*/ 3322740 w 3322740"/>
              <a:gd name="connsiteY1" fmla="*/ 0 h 1993644"/>
              <a:gd name="connsiteX2" fmla="*/ 3322740 w 3322740"/>
              <a:gd name="connsiteY2" fmla="*/ 1993644 h 1993644"/>
              <a:gd name="connsiteX3" fmla="*/ 0 w 3322740"/>
              <a:gd name="connsiteY3" fmla="*/ 1993644 h 1993644"/>
              <a:gd name="connsiteX4" fmla="*/ 0 w 3322740"/>
              <a:gd name="connsiteY4" fmla="*/ 0 h 1993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2740" h="1993644">
                <a:moveTo>
                  <a:pt x="0" y="0"/>
                </a:moveTo>
                <a:lnTo>
                  <a:pt x="3322740" y="0"/>
                </a:lnTo>
                <a:lnTo>
                  <a:pt x="3322740" y="1993644"/>
                </a:lnTo>
                <a:lnTo>
                  <a:pt x="0" y="1993644"/>
                </a:lnTo>
                <a:lnTo>
                  <a:pt x="0" y="0"/>
                </a:lnTo>
                <a:close/>
              </a:path>
            </a:pathLst>
          </a:custGeom>
          <a:solidFill>
            <a:schemeClr val="accent3">
              <a:lumMod val="75000"/>
            </a:schemeClr>
          </a:solidFill>
          <a:ln w="38100" cap="flat" cmpd="sng" algn="ctr">
            <a:solidFill>
              <a:srgbClr val="FF66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Bersama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menjadi</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umat</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yang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menjaga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dan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mempertahankan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Agama Islam,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dan</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sunnah-sunnah</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 </a:t>
            </a:r>
            <a:r>
              <a:rPr lang="en-US" sz="2400" b="1"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baginda</a:t>
            </a:r>
            <a:r>
              <a:rPr lang="en-US" sz="2400" b="1"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a:rPr>
              <a:t>.</a:t>
            </a:r>
            <a:endParaRPr kumimoji="0" lang="en-MY" sz="2400" b="1"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16904" y="1204303"/>
            <a:ext cx="8991600" cy="5139869"/>
          </a:xfrm>
          <a:prstGeom prst="rect">
            <a:avLst/>
          </a:prstGeom>
          <a:solidFill>
            <a:srgbClr val="00B0F0">
              <a:alpha val="43000"/>
            </a:srgbClr>
          </a:solidFill>
        </p:spPr>
        <p:txBody>
          <a:bodyPr wrap="square">
            <a:spAutoFit/>
          </a:bodyPr>
          <a:lstStyle/>
          <a:p>
            <a:pPr algn="ct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menunggu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umatku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telagaku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Sesiapa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minum</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telagaku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dahaga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selama-selamanya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Nanti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kepadaku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sekumpulan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mengenali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wuduk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anggota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cuba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menghampiri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telagaku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dihalau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dihambat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bertanya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kenapa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dihalau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dihambat</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dijawab</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mengubah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agama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melakukan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bidaah</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selepas</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kewafatanmu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baginda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berkata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ar-SA" sz="4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سُحْقًا سُحْقًا</a:t>
            </a:r>
            <a:r>
              <a:rPr lang="en-US" sz="4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celaka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pergi</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telagaku</a:t>
            </a:r>
            <a:r>
              <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958154" y="-27384"/>
            <a:ext cx="7214246"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Sabda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SAW </a:t>
            </a:r>
          </a:p>
          <a:p>
            <a:pPr algn="ct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yang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bermaksud</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171400"/>
            <a:ext cx="9242426"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30702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666696" y="116632"/>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426112"/>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415626"/>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89653"/>
            <a:ext cx="9144000" cy="4585871"/>
          </a:xfrm>
          <a:prstGeom prst="rect">
            <a:avLst/>
          </a:prstGeom>
          <a:noFill/>
        </p:spPr>
        <p:txBody>
          <a:bodyPr wrap="square">
            <a:spAutoFit/>
          </a:bodyPr>
          <a:lstStyle/>
          <a:p>
            <a:pPr algn="ctr" rtl="1"/>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400" b="1" dirty="0">
                <a:solidFill>
                  <a:prstClr val="black"/>
                </a:solidFill>
              </a:rPr>
              <a:t> </a:t>
            </a: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Enkau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Tree>
    <p:extLst>
      <p:ext uri="{BB962C8B-B14F-4D97-AF65-F5344CB8AC3E}">
        <p14:creationId xmlns:p14="http://schemas.microsoft.com/office/powerpoint/2010/main" val="2435130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5" name="Rectangle 4"/>
          <p:cNvSpPr/>
          <p:nvPr/>
        </p:nvSpPr>
        <p:spPr>
          <a:xfrm>
            <a:off x="179512" y="1750164"/>
            <a:ext cx="8784976" cy="2123658"/>
          </a:xfrm>
          <a:prstGeom prst="rect">
            <a:avLst/>
          </a:prstGeom>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35496" y="4077072"/>
            <a:ext cx="8991600" cy="2677656"/>
          </a:xfrm>
          <a:prstGeom prst="rect">
            <a:avLst/>
          </a:prstGeom>
          <a:solidFill>
            <a:srgbClr val="00B0F0">
              <a:alpha val="43000"/>
            </a:srgb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872212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626897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1467039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375603"/>
            <a:ext cx="8572527" cy="5293757"/>
          </a:xfrm>
          <a:prstGeom prst="rect">
            <a:avLst/>
          </a:prstGeom>
          <a:noFill/>
          <a:ln w="9525">
            <a:noFill/>
            <a:miter lim="800000"/>
            <a:headEnd/>
            <a:tailEnd/>
          </a:ln>
          <a:effectLst>
            <a:prstShdw prst="shdw17" dist="17961" dir="2700000">
              <a:schemeClr val="bg2"/>
            </a:prstShdw>
          </a:effectLst>
        </p:spPr>
        <p:txBody>
          <a:bodyPr wrap="square">
            <a:spAutoFit/>
          </a:bodyPr>
          <a:lstStyle/>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ampunilah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kesalahan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dosa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kesalahan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ibubapa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yang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kasihi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golongkanlah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mereka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kalangan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orang-orang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dikurniakan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rahmat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barakah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hinggan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kurniakanlah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keluarga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bahagia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masyarakat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sejahtera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terpelihara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amalan-amalan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bid’ah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khurafat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bimbinglah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kebenaran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hidayah</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jalan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kejayaan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6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6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fontAlgn="base">
              <a:spcBef>
                <a:spcPct val="0"/>
              </a:spcBef>
              <a:spcAft>
                <a:spcPct val="0"/>
              </a:spcAft>
              <a:defRPr/>
            </a:pPr>
            <a:endParaRPr lang="en-US" sz="2600" b="1" dirty="0" smtClean="0">
              <a:ln w="12700">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61418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232168"/>
            <a:ext cx="8572527" cy="535531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لآ 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Orang Yang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endPar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rtl="1">
              <a:defRPr/>
            </a:pPr>
            <a:r>
              <a:rPr lang="ar-SA"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endParaRPr lang="en-US" b="1" dirty="0" smtClean="0">
              <a:ln>
                <a:solidFill>
                  <a:sysClr val="windowText" lastClr="000000"/>
                </a:solidFill>
              </a:ln>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p:txBody>
      </p:sp>
    </p:spTree>
    <p:extLst>
      <p:ext uri="{BB962C8B-B14F-4D97-AF65-F5344CB8AC3E}">
        <p14:creationId xmlns:p14="http://schemas.microsoft.com/office/powerpoint/2010/main" val="1384065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507504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Tree>
    <p:extLst>
      <p:ext uri="{BB962C8B-B14F-4D97-AF65-F5344CB8AC3E}">
        <p14:creationId xmlns:p14="http://schemas.microsoft.com/office/powerpoint/2010/main" val="22136409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3973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27584" y="-27384"/>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33829"/>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0" algn="ctr" rtl="1" fontAlgn="base">
              <a:spcBef>
                <a:spcPct val="0"/>
              </a:spcBef>
              <a:spcAft>
                <a:spcPct val="0"/>
              </a:spcAft>
            </a:pP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564285"/>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295400" y="116632"/>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635746"/>
            <a:ext cx="9144000" cy="1754326"/>
          </a:xfrm>
          <a:prstGeom prst="rect">
            <a:avLst/>
          </a:prstGeom>
          <a:solidFill>
            <a:schemeClr val="accent6">
              <a:lumMod val="50000"/>
              <a:alpha val="27000"/>
            </a:schemeClr>
          </a:solidFill>
        </p:spPr>
        <p:txBody>
          <a:bodyPr wrap="square">
            <a:spAutoFit/>
          </a:bodyPr>
          <a:lstStyle/>
          <a:p>
            <a:pPr algn="ctr" rtl="1"/>
            <a:r>
              <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وَأَطِيعُوا الرَّسُول</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وَاجْعَلُوهُ قُدْوَةً لَّكُمْ لَعَلَّكُمْ تُفْلِحُون</a:t>
            </a:r>
            <a:r>
              <a:rPr lang="en-US"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894128"/>
            <a:ext cx="9144000" cy="1631216"/>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taatlah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Rasulullah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jadikanlah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Baginda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sebagai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contoh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ikutan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semoga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beroleh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kejayaan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di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dunia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akhirat</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195736" y="262389"/>
            <a:ext cx="5184576" cy="646331"/>
          </a:xfrm>
          <a:prstGeom prst="rect">
            <a:avLst/>
          </a:prstGeom>
        </p:spPr>
        <p:txBody>
          <a:bodyPr wrap="square">
            <a:spAutoFit/>
          </a:bodyPr>
          <a:lstStyle/>
          <a:p>
            <a:pPr algn="ctr" fontAlgn="auto">
              <a:spcBef>
                <a:spcPts val="0"/>
              </a:spcBef>
              <a:spcAft>
                <a:spcPts val="0"/>
              </a:spcAft>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SOALAN……</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Cloud Callout 3"/>
          <p:cNvSpPr/>
          <p:nvPr/>
        </p:nvSpPr>
        <p:spPr>
          <a:xfrm>
            <a:off x="395536" y="1034991"/>
            <a:ext cx="4608513" cy="1066130"/>
          </a:xfrm>
          <a:prstGeom prst="cloudCallout">
            <a:avLst>
              <a:gd name="adj1" fmla="val -17014"/>
              <a:gd name="adj2" fmla="val 47841"/>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endParaRPr>
          </a:p>
          <a:p>
            <a:pPr lvl="0" algn="ctr"/>
            <a:r>
              <a:rPr lang="en-US" sz="2400"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Siapakah</a:t>
            </a:r>
            <a:r>
              <a:rPr lang="en-US" sz="2400"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 </a:t>
            </a:r>
            <a:r>
              <a:rPr lang="en-US" sz="2400"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Rasulullah</a:t>
            </a:r>
            <a:r>
              <a:rPr lang="en-US" sz="2400"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 SAW?</a:t>
            </a:r>
            <a:endParaRPr lang="en-US" sz="2400" dirty="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endParaRPr>
          </a:p>
          <a:p>
            <a:pPr algn="ctr"/>
            <a:endParaRPr lang="ms-MY" sz="2400" dirty="0"/>
          </a:p>
        </p:txBody>
      </p:sp>
      <p:sp>
        <p:nvSpPr>
          <p:cNvPr id="5" name="Cloud Callout 4"/>
          <p:cNvSpPr/>
          <p:nvPr/>
        </p:nvSpPr>
        <p:spPr>
          <a:xfrm>
            <a:off x="3347865" y="1937046"/>
            <a:ext cx="5512014" cy="1066130"/>
          </a:xfrm>
          <a:prstGeom prst="cloudCallout">
            <a:avLst>
              <a:gd name="adj1" fmla="val -17014"/>
              <a:gd name="adj2" fmla="val 4784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Apakah</a:t>
            </a:r>
            <a:r>
              <a:rPr lang="en-US" sz="2400"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 </a:t>
            </a:r>
            <a:r>
              <a:rPr lang="en-US" sz="2400"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Nasab</a:t>
            </a:r>
            <a:r>
              <a:rPr lang="en-US" sz="2400"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 </a:t>
            </a:r>
            <a:r>
              <a:rPr lang="en-US" sz="2400"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Keturunan</a:t>
            </a:r>
            <a:r>
              <a:rPr lang="en-US" sz="2400"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 </a:t>
            </a:r>
            <a:r>
              <a:rPr lang="en-US" sz="2400"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Baginda</a:t>
            </a:r>
            <a:r>
              <a:rPr lang="en-US" sz="2400"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a:t>
            </a:r>
            <a:endParaRPr lang="en-US" sz="2400" dirty="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endParaRPr>
          </a:p>
        </p:txBody>
      </p:sp>
      <p:sp>
        <p:nvSpPr>
          <p:cNvPr id="6" name="Cloud Callout 5"/>
          <p:cNvSpPr/>
          <p:nvPr/>
        </p:nvSpPr>
        <p:spPr>
          <a:xfrm>
            <a:off x="539553" y="3043495"/>
            <a:ext cx="4608513" cy="1066130"/>
          </a:xfrm>
          <a:prstGeom prst="cloudCallout">
            <a:avLst>
              <a:gd name="adj1" fmla="val -17014"/>
              <a:gd name="adj2" fmla="val 47841"/>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endParaRPr>
          </a:p>
          <a:p>
            <a:pPr lvl="0" algn="ctr"/>
            <a:r>
              <a:rPr lang="en-US" sz="2400"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Siapakah</a:t>
            </a:r>
            <a:r>
              <a:rPr lang="en-US" sz="2400"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 </a:t>
            </a:r>
            <a:r>
              <a:rPr lang="en-US" sz="2400"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Isteri-isteri</a:t>
            </a:r>
            <a:r>
              <a:rPr lang="en-US" sz="2400"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 </a:t>
            </a:r>
            <a:r>
              <a:rPr lang="en-US" sz="2400"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Baginda</a:t>
            </a:r>
            <a:r>
              <a:rPr lang="en-US" sz="2400" dirty="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a:t>
            </a:r>
          </a:p>
          <a:p>
            <a:pPr algn="ctr"/>
            <a:endParaRPr lang="ms-MY" sz="2400" dirty="0"/>
          </a:p>
        </p:txBody>
      </p:sp>
      <p:sp>
        <p:nvSpPr>
          <p:cNvPr id="7" name="Cloud Callout 6"/>
          <p:cNvSpPr/>
          <p:nvPr/>
        </p:nvSpPr>
        <p:spPr>
          <a:xfrm>
            <a:off x="4251366" y="3979599"/>
            <a:ext cx="4608513" cy="1066130"/>
          </a:xfrm>
          <a:prstGeom prst="cloudCallout">
            <a:avLst>
              <a:gd name="adj1" fmla="val -17014"/>
              <a:gd name="adj2" fmla="val 47841"/>
            </a:avLst>
          </a:prstGeom>
          <a:solidFill>
            <a:srgbClr val="E107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endParaRPr>
          </a:p>
          <a:p>
            <a:pPr lvl="0" algn="ctr"/>
            <a:r>
              <a:rPr lang="en-US" sz="2400"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Siapakah</a:t>
            </a:r>
            <a:r>
              <a:rPr lang="en-US" sz="2400"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 </a:t>
            </a:r>
            <a:r>
              <a:rPr lang="en-US" sz="2400"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Anak-anak</a:t>
            </a:r>
            <a:r>
              <a:rPr lang="en-US" sz="2400" dirty="0"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 </a:t>
            </a:r>
            <a:r>
              <a:rPr lang="en-US" sz="2400" dirty="0" err="1" smtClean="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Baginda</a:t>
            </a:r>
            <a:r>
              <a:rPr lang="en-US" sz="2400" dirty="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a:t>
            </a:r>
          </a:p>
          <a:p>
            <a:pPr algn="ctr"/>
            <a:endParaRPr lang="ms-MY" sz="2400" dirty="0"/>
          </a:p>
        </p:txBody>
      </p:sp>
      <p:sp>
        <p:nvSpPr>
          <p:cNvPr id="8" name="Flowchart: Alternate Process 7"/>
          <p:cNvSpPr/>
          <p:nvPr/>
        </p:nvSpPr>
        <p:spPr>
          <a:xfrm>
            <a:off x="5796136" y="-275961"/>
            <a:ext cx="1008112" cy="1472713"/>
          </a:xfrm>
          <a:prstGeom prst="flowChartAlternate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ln w="3175">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cs typeface="Arial"/>
              </a:rPr>
              <a:t>?</a:t>
            </a:r>
            <a:endParaRPr lang="ms-MY" sz="7200" dirty="0"/>
          </a:p>
        </p:txBody>
      </p:sp>
      <p:sp>
        <p:nvSpPr>
          <p:cNvPr id="9" name="Freeform 8"/>
          <p:cNvSpPr/>
          <p:nvPr/>
        </p:nvSpPr>
        <p:spPr>
          <a:xfrm>
            <a:off x="1115616" y="5335617"/>
            <a:ext cx="7215791" cy="1261735"/>
          </a:xfrm>
          <a:prstGeom prst="rect">
            <a:avLst/>
          </a:prstGeom>
          <a:gradFill rotWithShape="1">
            <a:gsLst>
              <a:gs pos="0">
                <a:srgbClr val="660066">
                  <a:shade val="51000"/>
                  <a:satMod val="130000"/>
                </a:srgbClr>
              </a:gs>
              <a:gs pos="80000">
                <a:srgbClr val="660066">
                  <a:shade val="93000"/>
                  <a:satMod val="130000"/>
                </a:srgbClr>
              </a:gs>
              <a:gs pos="100000">
                <a:srgbClr val="660066">
                  <a:shade val="94000"/>
                  <a:satMod val="135000"/>
                </a:srgbClr>
              </a:gs>
            </a:gsLst>
            <a:lin ang="16200000" scaled="0"/>
          </a:gradFill>
          <a:ln w="9525" cap="flat" cmpd="sng" algn="ctr">
            <a:solidFill>
              <a:srgbClr val="660066">
                <a:shade val="95000"/>
                <a:satMod val="105000"/>
              </a:srgbClr>
            </a:solidFill>
            <a:prstDash val="solid"/>
          </a:ln>
          <a:effectLst>
            <a:outerShdw blurRad="40000" dist="23000" dir="5400000" rotWithShape="0">
              <a:srgbClr val="000000">
                <a:alpha val="35000"/>
              </a:srgbClr>
            </a:outerShdw>
          </a:effectLst>
        </p:spPr>
        <p:txBody>
          <a:bodyPr spcFirstLastPara="0" vert="horz" wrap="square" lIns="130980" tIns="130980" rIns="130980" bIns="130980" numCol="1" spcCol="1270" anchor="ctr" anchorCtr="0">
            <a:noAutofit/>
          </a:bodyPr>
          <a:lstStyle/>
          <a:p>
            <a:pPr marL="363538"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Muhasabah diri... Berapa ramai antara yang dapat menjawab soalan-soalan ini dengan tepat dan yakin...?</a:t>
            </a:r>
            <a:endParaRPr kumimoji="0" lang="en-MY" sz="2400" b="0"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Freeform 6"/>
          <p:cNvSpPr/>
          <p:nvPr/>
        </p:nvSpPr>
        <p:spPr>
          <a:xfrm>
            <a:off x="755576" y="3717032"/>
            <a:ext cx="7704856" cy="172819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30980" tIns="130980" rIns="130980" bIns="130980" numCol="1" spcCol="1270" anchor="ctr" anchorCtr="0">
            <a:noAutofit/>
          </a:bodyPr>
          <a:lstStyle/>
          <a:p>
            <a:pPr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Amat malu dan segan, kerana kita sebagai umat Rasulullah SAW, tidak bersungguh-sungguh mengenali Baginda</a:t>
            </a:r>
            <a:endParaRPr kumimoji="0" lang="en-MY" sz="2400" b="0"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Freeform 7"/>
          <p:cNvSpPr/>
          <p:nvPr/>
        </p:nvSpPr>
        <p:spPr>
          <a:xfrm>
            <a:off x="1115616" y="1196752"/>
            <a:ext cx="6912768" cy="2520280"/>
          </a:xfrm>
          <a:prstGeom prst="downArrowCallout">
            <a:avLst/>
          </a:prstGeom>
          <a:gradFill rotWithShape="1">
            <a:gsLst>
              <a:gs pos="0">
                <a:srgbClr val="002060">
                  <a:tint val="50000"/>
                  <a:satMod val="300000"/>
                </a:srgbClr>
              </a:gs>
              <a:gs pos="35000">
                <a:srgbClr val="002060">
                  <a:tint val="37000"/>
                  <a:satMod val="300000"/>
                </a:srgbClr>
              </a:gs>
              <a:gs pos="100000">
                <a:srgbClr val="002060">
                  <a:tint val="15000"/>
                  <a:satMod val="350000"/>
                </a:srgbClr>
              </a:gs>
            </a:gsLst>
            <a:lin ang="16200000" scaled="1"/>
          </a:gradFill>
          <a:ln w="38100" cap="flat" cmpd="sng" algn="ctr">
            <a:solidFill>
              <a:srgbClr val="002060">
                <a:shade val="95000"/>
                <a:satMod val="105000"/>
              </a:srgbClr>
            </a:solidFill>
            <a:prstDash val="solid"/>
          </a:ln>
          <a:effectLst>
            <a:outerShdw blurRad="40000" dist="20000" dir="5400000" rotWithShape="0">
              <a:srgbClr val="000000">
                <a:alpha val="38000"/>
              </a:srgbClr>
            </a:outerShdw>
          </a:effectLst>
        </p:spPr>
        <p:txBody>
          <a:bodyPr spcFirstLastPara="0" vert="horz" wrap="square" lIns="130980" tIns="130980" rIns="130980" bIns="130980" numCol="1" spcCol="1270" anchor="ctr" anchorCtr="0">
            <a:noAutofit/>
          </a:bodyPr>
          <a:lstStyle/>
          <a:p>
            <a:pPr marL="174625" lvl="0" algn="ctr" defTabSz="1022350">
              <a:lnSpc>
                <a:spcPct val="90000"/>
              </a:lnSpc>
              <a:spcBef>
                <a:spcPct val="0"/>
              </a:spcBef>
              <a:spcAft>
                <a:spcPct val="35000"/>
              </a:spcAft>
            </a:pPr>
            <a:r>
              <a:rPr lang="ms-MY" sz="24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Majoriti masyarakat Islam hari ini lebih mengenali pemain bola, artis dan selebriti hiburan.</a:t>
            </a:r>
            <a:endParaRPr kumimoji="0" lang="en-MY" sz="2400" b="0" i="0" u="none" strike="noStrike" kern="1200" cap="none" spc="0" normalizeH="0" baseline="0" noProof="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5" name="Rectangle 4"/>
          <p:cNvSpPr/>
          <p:nvPr/>
        </p:nvSpPr>
        <p:spPr>
          <a:xfrm>
            <a:off x="251520" y="-27384"/>
            <a:ext cx="8604448" cy="1015663"/>
          </a:xfrm>
          <a:prstGeom prst="rect">
            <a:avLst/>
          </a:prstGeom>
        </p:spPr>
        <p:txBody>
          <a:bodyPr wrap="square">
            <a:spAutoFit/>
          </a:bodyPr>
          <a:lstStyle/>
          <a:p>
            <a:pPr lvl="0" algn="ctr">
              <a:defRPr/>
            </a:pP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Sejauh</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mana</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kita</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mengenali</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Rasulullah</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SAW?</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4542219"/>
            <a:ext cx="8991600" cy="892552"/>
          </a:xfrm>
          <a:prstGeom prst="rect">
            <a:avLst/>
          </a:prstGeom>
          <a:solidFill>
            <a:srgbClr val="00B0F0">
              <a:alpha val="43000"/>
            </a:srgbClr>
          </a:solidFill>
        </p:spPr>
        <p:txBody>
          <a:bodyPr wrap="square">
            <a:spAutoFit/>
          </a:bodyPr>
          <a:lstStyle/>
          <a:p>
            <a:pPr algn="ct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kenal</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mengingkarinya</a:t>
            </a:r>
            <a:r>
              <a:rPr lang="en-US" sz="26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937789" y="-27384"/>
            <a:ext cx="7214246" cy="1015663"/>
          </a:xfrm>
          <a:prstGeom prst="rect">
            <a:avLst/>
          </a:prstGeom>
        </p:spPr>
        <p:txBody>
          <a:bodyPr wrap="square">
            <a:spAutoFit/>
          </a:bodyPr>
          <a:lstStyle/>
          <a:p>
            <a:pPr algn="ct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algn="ct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Al-</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Mu’minun</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b="1" dirty="0" err="1"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b="1" dirty="0" smtClean="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69:</a:t>
            </a:r>
            <a:endParaRPr lang="ms-MY" sz="3000" b="1" dirty="0">
              <a:ln w="6350"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5" name="Rectangle 4"/>
          <p:cNvSpPr/>
          <p:nvPr/>
        </p:nvSpPr>
        <p:spPr>
          <a:xfrm>
            <a:off x="148208" y="2505670"/>
            <a:ext cx="8816280" cy="923330"/>
          </a:xfrm>
          <a:prstGeom prst="rect">
            <a:avLst/>
          </a:prstGeom>
          <a:solidFill>
            <a:schemeClr val="accent2">
              <a:alpha val="49000"/>
            </a:schemeClr>
          </a:solidFill>
        </p:spPr>
        <p:txBody>
          <a:bodyPr wrap="square">
            <a:spAutoFit/>
          </a:bodyPr>
          <a:lstStyle/>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أَمْ لَمْ يَعْرِفُوا رَسُولَهُمْ فَهُمْ لَهُ مُنكِرُونَ</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58568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1526</Words>
  <Application>Microsoft Office PowerPoint</Application>
  <PresentationFormat>On-screen Show (4:3)</PresentationFormat>
  <Paragraphs>149</Paragraphs>
  <Slides>38</Slides>
  <Notes>0</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Office Theme</vt:lpstr>
      <vt:lpstr>3_Office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4</cp:revision>
  <dcterms:created xsi:type="dcterms:W3CDTF">2014-12-31T08:51:06Z</dcterms:created>
  <dcterms:modified xsi:type="dcterms:W3CDTF">2015-01-01T03:29:59Z</dcterms:modified>
</cp:coreProperties>
</file>